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4"/>
  </p:notesMasterIdLst>
  <p:handoutMasterIdLst>
    <p:handoutMasterId r:id="rId35"/>
  </p:handoutMasterIdLst>
  <p:sldIdLst>
    <p:sldId id="283" r:id="rId2"/>
    <p:sldId id="256" r:id="rId3"/>
    <p:sldId id="350" r:id="rId4"/>
    <p:sldId id="351" r:id="rId5"/>
    <p:sldId id="352" r:id="rId6"/>
    <p:sldId id="353" r:id="rId7"/>
    <p:sldId id="264" r:id="rId8"/>
    <p:sldId id="281" r:id="rId9"/>
    <p:sldId id="266" r:id="rId10"/>
    <p:sldId id="348" r:id="rId11"/>
    <p:sldId id="374" r:id="rId12"/>
    <p:sldId id="375" r:id="rId13"/>
    <p:sldId id="376" r:id="rId14"/>
    <p:sldId id="291" r:id="rId15"/>
    <p:sldId id="356" r:id="rId16"/>
    <p:sldId id="357" r:id="rId17"/>
    <p:sldId id="369" r:id="rId18"/>
    <p:sldId id="370" r:id="rId19"/>
    <p:sldId id="371" r:id="rId20"/>
    <p:sldId id="372" r:id="rId21"/>
    <p:sldId id="373" r:id="rId22"/>
    <p:sldId id="358" r:id="rId23"/>
    <p:sldId id="363" r:id="rId24"/>
    <p:sldId id="359" r:id="rId25"/>
    <p:sldId id="360" r:id="rId26"/>
    <p:sldId id="361" r:id="rId27"/>
    <p:sldId id="362" r:id="rId28"/>
    <p:sldId id="364" r:id="rId29"/>
    <p:sldId id="367" r:id="rId30"/>
    <p:sldId id="368" r:id="rId31"/>
    <p:sldId id="343" r:id="rId32"/>
    <p:sldId id="365" r:id="rId33"/>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C8C5B5-567E-4AD0-AFF9-37BA6CCB37B1}">
          <p14:sldIdLst>
            <p14:sldId id="283"/>
            <p14:sldId id="256"/>
            <p14:sldId id="350"/>
            <p14:sldId id="351"/>
            <p14:sldId id="352"/>
            <p14:sldId id="353"/>
            <p14:sldId id="264"/>
            <p14:sldId id="281"/>
            <p14:sldId id="266"/>
            <p14:sldId id="348"/>
            <p14:sldId id="374"/>
            <p14:sldId id="375"/>
            <p14:sldId id="376"/>
            <p14:sldId id="291"/>
            <p14:sldId id="356"/>
            <p14:sldId id="357"/>
            <p14:sldId id="369"/>
            <p14:sldId id="370"/>
            <p14:sldId id="371"/>
            <p14:sldId id="372"/>
            <p14:sldId id="373"/>
            <p14:sldId id="358"/>
            <p14:sldId id="363"/>
            <p14:sldId id="359"/>
            <p14:sldId id="360"/>
            <p14:sldId id="361"/>
            <p14:sldId id="362"/>
            <p14:sldId id="364"/>
            <p14:sldId id="367"/>
            <p14:sldId id="368"/>
            <p14:sldId id="343"/>
            <p14:sldId id="365"/>
          </p14:sldIdLst>
        </p14:section>
        <p14:section name="Untitled Section" id="{1EFBC072-B6C4-40BF-9387-29F306EB0B3D}">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autoAdjust="0"/>
  </p:normalViewPr>
  <p:slideViewPr>
    <p:cSldViewPr snapToGrid="0">
      <p:cViewPr varScale="1">
        <p:scale>
          <a:sx n="58" d="100"/>
          <a:sy n="58" d="100"/>
        </p:scale>
        <p:origin x="486"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9772" cy="497603"/>
          </a:xfrm>
          <a:prstGeom prst="rect">
            <a:avLst/>
          </a:prstGeom>
        </p:spPr>
        <p:txBody>
          <a:bodyPr vert="horz" lIns="91577" tIns="45789" rIns="91577" bIns="45789" rtlCol="0"/>
          <a:lstStyle>
            <a:lvl1pPr algn="l">
              <a:defRPr sz="1200"/>
            </a:lvl1pPr>
          </a:lstStyle>
          <a:p>
            <a:endParaRPr lang="en-GB" dirty="0"/>
          </a:p>
        </p:txBody>
      </p:sp>
      <p:sp>
        <p:nvSpPr>
          <p:cNvPr id="3" name="Date Placeholder 2"/>
          <p:cNvSpPr>
            <a:spLocks noGrp="1"/>
          </p:cNvSpPr>
          <p:nvPr>
            <p:ph type="dt" sz="quarter" idx="1"/>
          </p:nvPr>
        </p:nvSpPr>
        <p:spPr>
          <a:xfrm>
            <a:off x="3857394" y="2"/>
            <a:ext cx="2949772" cy="497603"/>
          </a:xfrm>
          <a:prstGeom prst="rect">
            <a:avLst/>
          </a:prstGeom>
        </p:spPr>
        <p:txBody>
          <a:bodyPr vert="horz" lIns="91577" tIns="45789" rIns="91577" bIns="45789" rtlCol="0"/>
          <a:lstStyle>
            <a:lvl1pPr algn="r">
              <a:defRPr sz="1200"/>
            </a:lvl1pPr>
          </a:lstStyle>
          <a:p>
            <a:fld id="{93BE4FEE-04FE-4784-AC1F-CA60239B383D}" type="datetimeFigureOut">
              <a:rPr lang="en-GB" smtClean="0"/>
              <a:pPr/>
              <a:t>20/06/2018</a:t>
            </a:fld>
            <a:endParaRPr lang="en-GB" dirty="0"/>
          </a:p>
        </p:txBody>
      </p:sp>
      <p:sp>
        <p:nvSpPr>
          <p:cNvPr id="4" name="Footer Placeholder 3"/>
          <p:cNvSpPr>
            <a:spLocks noGrp="1"/>
          </p:cNvSpPr>
          <p:nvPr>
            <p:ph type="ftr" sz="quarter" idx="2"/>
          </p:nvPr>
        </p:nvSpPr>
        <p:spPr>
          <a:xfrm>
            <a:off x="1" y="9443323"/>
            <a:ext cx="2949772" cy="497603"/>
          </a:xfrm>
          <a:prstGeom prst="rect">
            <a:avLst/>
          </a:prstGeom>
        </p:spPr>
        <p:txBody>
          <a:bodyPr vert="horz" lIns="91577" tIns="45789" rIns="91577" bIns="45789"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7394" y="9443323"/>
            <a:ext cx="2949772" cy="497603"/>
          </a:xfrm>
          <a:prstGeom prst="rect">
            <a:avLst/>
          </a:prstGeom>
        </p:spPr>
        <p:txBody>
          <a:bodyPr vert="horz" lIns="91577" tIns="45789" rIns="91577" bIns="45789" rtlCol="0" anchor="b"/>
          <a:lstStyle>
            <a:lvl1pPr algn="r">
              <a:defRPr sz="1200"/>
            </a:lvl1pPr>
          </a:lstStyle>
          <a:p>
            <a:fld id="{5CD21E50-C7BF-4E29-B61A-26E32086E111}" type="slidenum">
              <a:rPr lang="en-GB" smtClean="0"/>
              <a:pPr/>
              <a:t>‹#›</a:t>
            </a:fld>
            <a:endParaRPr lang="en-GB" dirty="0"/>
          </a:p>
        </p:txBody>
      </p:sp>
    </p:spTree>
    <p:extLst>
      <p:ext uri="{BB962C8B-B14F-4D97-AF65-F5344CB8AC3E}">
        <p14:creationId xmlns:p14="http://schemas.microsoft.com/office/powerpoint/2010/main" val="2953928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9772" cy="497603"/>
          </a:xfrm>
          <a:prstGeom prst="rect">
            <a:avLst/>
          </a:prstGeom>
        </p:spPr>
        <p:txBody>
          <a:bodyPr vert="horz" lIns="91577" tIns="45789" rIns="91577" bIns="45789" rtlCol="0"/>
          <a:lstStyle>
            <a:lvl1pPr algn="l">
              <a:defRPr sz="1200"/>
            </a:lvl1pPr>
          </a:lstStyle>
          <a:p>
            <a:endParaRPr lang="en-GB" dirty="0"/>
          </a:p>
        </p:txBody>
      </p:sp>
      <p:sp>
        <p:nvSpPr>
          <p:cNvPr id="3" name="Date Placeholder 2"/>
          <p:cNvSpPr>
            <a:spLocks noGrp="1"/>
          </p:cNvSpPr>
          <p:nvPr>
            <p:ph type="dt" idx="1"/>
          </p:nvPr>
        </p:nvSpPr>
        <p:spPr>
          <a:xfrm>
            <a:off x="3857394" y="2"/>
            <a:ext cx="2949772" cy="497603"/>
          </a:xfrm>
          <a:prstGeom prst="rect">
            <a:avLst/>
          </a:prstGeom>
        </p:spPr>
        <p:txBody>
          <a:bodyPr vert="horz" lIns="91577" tIns="45789" rIns="91577" bIns="45789" rtlCol="0"/>
          <a:lstStyle>
            <a:lvl1pPr algn="r">
              <a:defRPr sz="1200"/>
            </a:lvl1pPr>
          </a:lstStyle>
          <a:p>
            <a:fld id="{6BE28E9E-341A-4D6E-9212-CD96EAB9813F}" type="datetimeFigureOut">
              <a:rPr lang="en-GB" smtClean="0"/>
              <a:pPr/>
              <a:t>20/06/2018</a:t>
            </a:fld>
            <a:endParaRPr lang="en-GB" dirty="0"/>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577" tIns="45789" rIns="91577" bIns="45789" rtlCol="0" anchor="ctr"/>
          <a:lstStyle/>
          <a:p>
            <a:endParaRPr lang="en-GB" dirty="0"/>
          </a:p>
        </p:txBody>
      </p:sp>
      <p:sp>
        <p:nvSpPr>
          <p:cNvPr id="5" name="Notes Placeholder 4"/>
          <p:cNvSpPr>
            <a:spLocks noGrp="1"/>
          </p:cNvSpPr>
          <p:nvPr>
            <p:ph type="body" sz="quarter" idx="3"/>
          </p:nvPr>
        </p:nvSpPr>
        <p:spPr>
          <a:xfrm>
            <a:off x="680717" y="4783666"/>
            <a:ext cx="5447355" cy="3914050"/>
          </a:xfrm>
          <a:prstGeom prst="rect">
            <a:avLst/>
          </a:prstGeom>
        </p:spPr>
        <p:txBody>
          <a:bodyPr vert="horz" lIns="91577" tIns="45789" rIns="91577" bIns="457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3323"/>
            <a:ext cx="2949772" cy="497603"/>
          </a:xfrm>
          <a:prstGeom prst="rect">
            <a:avLst/>
          </a:prstGeom>
        </p:spPr>
        <p:txBody>
          <a:bodyPr vert="horz" lIns="91577" tIns="45789" rIns="91577" bIns="457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7394" y="9443323"/>
            <a:ext cx="2949772" cy="497603"/>
          </a:xfrm>
          <a:prstGeom prst="rect">
            <a:avLst/>
          </a:prstGeom>
        </p:spPr>
        <p:txBody>
          <a:bodyPr vert="horz" lIns="91577" tIns="45789" rIns="91577" bIns="45789" rtlCol="0" anchor="b"/>
          <a:lstStyle>
            <a:lvl1pPr algn="r">
              <a:defRPr sz="1200"/>
            </a:lvl1pPr>
          </a:lstStyle>
          <a:p>
            <a:fld id="{6927B413-3EB8-4015-9345-49632AEABB0F}" type="slidenum">
              <a:rPr lang="en-GB" smtClean="0"/>
              <a:pPr/>
              <a:t>‹#›</a:t>
            </a:fld>
            <a:endParaRPr lang="en-GB" dirty="0"/>
          </a:p>
        </p:txBody>
      </p:sp>
    </p:spTree>
    <p:extLst>
      <p:ext uri="{BB962C8B-B14F-4D97-AF65-F5344CB8AC3E}">
        <p14:creationId xmlns:p14="http://schemas.microsoft.com/office/powerpoint/2010/main" val="4120284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27B413-3EB8-4015-9345-49632AEABB0F}" type="slidenum">
              <a:rPr lang="en-GB" smtClean="0"/>
              <a:pPr/>
              <a:t>1</a:t>
            </a:fld>
            <a:endParaRPr lang="en-GB" dirty="0"/>
          </a:p>
        </p:txBody>
      </p:sp>
    </p:spTree>
    <p:extLst>
      <p:ext uri="{BB962C8B-B14F-4D97-AF65-F5344CB8AC3E}">
        <p14:creationId xmlns:p14="http://schemas.microsoft.com/office/powerpoint/2010/main" val="4009685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D49644A-9076-443A-9ADD-491D3FDC2910}" type="datetime1">
              <a:rPr lang="en-GB" smtClean="0"/>
              <a:pPr/>
              <a:t>20/06/2018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0F9BF1E-D58A-44B4-8039-B73644BDA217}" type="slidenum">
              <a:rPr lang="en-GB" smtClean="0"/>
              <a:pPr/>
              <a:t>‹#›</a:t>
            </a:fld>
            <a:endParaRPr lang="en-GB" dirty="0"/>
          </a:p>
        </p:txBody>
      </p:sp>
    </p:spTree>
    <p:extLst>
      <p:ext uri="{BB962C8B-B14F-4D97-AF65-F5344CB8AC3E}">
        <p14:creationId xmlns:p14="http://schemas.microsoft.com/office/powerpoint/2010/main" val="180750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FF1F16C-E63C-4E6E-A602-765D108E0BA6}" type="datetime1">
              <a:rPr lang="en-GB" smtClean="0"/>
              <a:pPr/>
              <a:t>20/06/2018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0F9BF1E-D58A-44B4-8039-B73644BDA217}" type="slidenum">
              <a:rPr lang="en-GB" smtClean="0"/>
              <a:pPr/>
              <a:t>‹#›</a:t>
            </a:fld>
            <a:endParaRPr lang="en-GB" dirty="0"/>
          </a:p>
        </p:txBody>
      </p:sp>
    </p:spTree>
    <p:extLst>
      <p:ext uri="{BB962C8B-B14F-4D97-AF65-F5344CB8AC3E}">
        <p14:creationId xmlns:p14="http://schemas.microsoft.com/office/powerpoint/2010/main" val="239786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67784B-9CA2-42E6-BD63-2028A6CC2DBB}" type="datetime1">
              <a:rPr lang="en-GB" smtClean="0"/>
              <a:pPr/>
              <a:t>20/06/2018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0F9BF1E-D58A-44B4-8039-B73644BDA217}" type="slidenum">
              <a:rPr lang="en-GB" smtClean="0"/>
              <a:pPr/>
              <a:t>‹#›</a:t>
            </a:fld>
            <a:endParaRPr lang="en-GB" dirty="0"/>
          </a:p>
        </p:txBody>
      </p:sp>
    </p:spTree>
    <p:extLst>
      <p:ext uri="{BB962C8B-B14F-4D97-AF65-F5344CB8AC3E}">
        <p14:creationId xmlns:p14="http://schemas.microsoft.com/office/powerpoint/2010/main" val="3970625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0B0265-71E3-4EFA-90CA-AD397F4240D0}" type="datetime1">
              <a:rPr lang="en-GB" smtClean="0"/>
              <a:pPr/>
              <a:t>20/06/2018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0F9BF1E-D58A-44B4-8039-B73644BDA217}" type="slidenum">
              <a:rPr lang="en-GB" smtClean="0"/>
              <a:pPr/>
              <a:t>‹#›</a:t>
            </a:fld>
            <a:endParaRPr lang="en-GB" dirty="0"/>
          </a:p>
        </p:txBody>
      </p:sp>
    </p:spTree>
    <p:extLst>
      <p:ext uri="{BB962C8B-B14F-4D97-AF65-F5344CB8AC3E}">
        <p14:creationId xmlns:p14="http://schemas.microsoft.com/office/powerpoint/2010/main" val="190083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B1ECF7-143F-4382-8CFD-249F91629180}" type="datetime1">
              <a:rPr lang="en-GB" smtClean="0"/>
              <a:pPr/>
              <a:t>20/06/2018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0F9BF1E-D58A-44B4-8039-B73644BDA217}" type="slidenum">
              <a:rPr lang="en-GB" smtClean="0"/>
              <a:pPr/>
              <a:t>‹#›</a:t>
            </a:fld>
            <a:endParaRPr lang="en-GB" dirty="0"/>
          </a:p>
        </p:txBody>
      </p:sp>
    </p:spTree>
    <p:extLst>
      <p:ext uri="{BB962C8B-B14F-4D97-AF65-F5344CB8AC3E}">
        <p14:creationId xmlns:p14="http://schemas.microsoft.com/office/powerpoint/2010/main" val="293459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6F3228A-1AC2-419F-8EAD-5B20DCC48314}" type="datetime1">
              <a:rPr lang="en-GB" smtClean="0"/>
              <a:pPr/>
              <a:t>20/06/2018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0F9BF1E-D58A-44B4-8039-B73644BDA217}" type="slidenum">
              <a:rPr lang="en-GB" smtClean="0"/>
              <a:pPr/>
              <a:t>‹#›</a:t>
            </a:fld>
            <a:endParaRPr lang="en-GB" dirty="0"/>
          </a:p>
        </p:txBody>
      </p:sp>
    </p:spTree>
    <p:extLst>
      <p:ext uri="{BB962C8B-B14F-4D97-AF65-F5344CB8AC3E}">
        <p14:creationId xmlns:p14="http://schemas.microsoft.com/office/powerpoint/2010/main" val="906392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3FF6CE7-6C14-43C2-A4AF-17ED13BB6133}" type="datetime1">
              <a:rPr lang="en-GB" smtClean="0"/>
              <a:pPr/>
              <a:t>20/06/2018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0F9BF1E-D58A-44B4-8039-B73644BDA217}" type="slidenum">
              <a:rPr lang="en-GB" smtClean="0"/>
              <a:pPr/>
              <a:t>‹#›</a:t>
            </a:fld>
            <a:endParaRPr lang="en-GB" dirty="0"/>
          </a:p>
        </p:txBody>
      </p:sp>
    </p:spTree>
    <p:extLst>
      <p:ext uri="{BB962C8B-B14F-4D97-AF65-F5344CB8AC3E}">
        <p14:creationId xmlns:p14="http://schemas.microsoft.com/office/powerpoint/2010/main" val="1783983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2D59B2-B78F-479D-9DA6-6482702D5EBE}" type="datetime1">
              <a:rPr lang="en-GB" smtClean="0"/>
              <a:pPr/>
              <a:t>20/06/2018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0F9BF1E-D58A-44B4-8039-B73644BDA217}" type="slidenum">
              <a:rPr lang="en-GB" smtClean="0"/>
              <a:pPr/>
              <a:t>‹#›</a:t>
            </a:fld>
            <a:endParaRPr lang="en-GB" dirty="0"/>
          </a:p>
        </p:txBody>
      </p:sp>
    </p:spTree>
    <p:extLst>
      <p:ext uri="{BB962C8B-B14F-4D97-AF65-F5344CB8AC3E}">
        <p14:creationId xmlns:p14="http://schemas.microsoft.com/office/powerpoint/2010/main" val="379821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4328D1-AC7B-4DEE-A794-882B02F7C91B}" type="datetime1">
              <a:rPr lang="en-GB" smtClean="0"/>
              <a:pPr/>
              <a:t>20/06/2018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0F9BF1E-D58A-44B4-8039-B73644BDA217}" type="slidenum">
              <a:rPr lang="en-GB" smtClean="0"/>
              <a:pPr/>
              <a:t>‹#›</a:t>
            </a:fld>
            <a:endParaRPr lang="en-GB" dirty="0"/>
          </a:p>
        </p:txBody>
      </p:sp>
    </p:spTree>
    <p:extLst>
      <p:ext uri="{BB962C8B-B14F-4D97-AF65-F5344CB8AC3E}">
        <p14:creationId xmlns:p14="http://schemas.microsoft.com/office/powerpoint/2010/main" val="2717138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25820C-C0D6-4926-890A-EE55A0E0F009}" type="datetime1">
              <a:rPr lang="en-GB" smtClean="0"/>
              <a:pPr/>
              <a:t>20/06/2018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0F9BF1E-D58A-44B4-8039-B73644BDA217}" type="slidenum">
              <a:rPr lang="en-GB" smtClean="0"/>
              <a:pPr/>
              <a:t>‹#›</a:t>
            </a:fld>
            <a:endParaRPr lang="en-GB" dirty="0"/>
          </a:p>
        </p:txBody>
      </p:sp>
    </p:spTree>
    <p:extLst>
      <p:ext uri="{BB962C8B-B14F-4D97-AF65-F5344CB8AC3E}">
        <p14:creationId xmlns:p14="http://schemas.microsoft.com/office/powerpoint/2010/main" val="419855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EA87B-BDCA-4EE0-ACD9-C31433A074C8}" type="datetime1">
              <a:rPr lang="en-GB" smtClean="0"/>
              <a:pPr/>
              <a:t>20/06/2018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0F9BF1E-D58A-44B4-8039-B73644BDA217}" type="slidenum">
              <a:rPr lang="en-GB" smtClean="0"/>
              <a:pPr/>
              <a:t>‹#›</a:t>
            </a:fld>
            <a:endParaRPr lang="en-GB" dirty="0"/>
          </a:p>
        </p:txBody>
      </p:sp>
    </p:spTree>
    <p:extLst>
      <p:ext uri="{BB962C8B-B14F-4D97-AF65-F5344CB8AC3E}">
        <p14:creationId xmlns:p14="http://schemas.microsoft.com/office/powerpoint/2010/main" val="20668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75000"/>
              </a:schemeClr>
            </a:gs>
            <a:gs pos="100000">
              <a:schemeClr val="accent1">
                <a:lumMod val="45000"/>
                <a:lumOff val="55000"/>
              </a:schemeClr>
            </a:gs>
            <a:gs pos="94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E9E5E-48A0-478A-BB88-20768500667B}" type="datetime1">
              <a:rPr lang="en-GB" smtClean="0"/>
              <a:pPr/>
              <a:t>20/06/2018</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F9BF1E-D58A-44B4-8039-B73644BDA217}" type="slidenum">
              <a:rPr lang="en-GB" smtClean="0"/>
              <a:pPr/>
              <a:t>‹#›</a:t>
            </a:fld>
            <a:endParaRPr lang="en-GB" dirty="0"/>
          </a:p>
        </p:txBody>
      </p:sp>
    </p:spTree>
    <p:extLst>
      <p:ext uri="{BB962C8B-B14F-4D97-AF65-F5344CB8AC3E}">
        <p14:creationId xmlns:p14="http://schemas.microsoft.com/office/powerpoint/2010/main" val="3595425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secretaries@doveclinic.c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447" y="399348"/>
            <a:ext cx="11376837" cy="4140754"/>
          </a:xfrm>
        </p:spPr>
        <p:txBody>
          <a:bodyPr>
            <a:noAutofit/>
          </a:bodyPr>
          <a:lstStyle/>
          <a:p>
            <a:r>
              <a:rPr lang="en-GB" sz="4800" b="1" dirty="0">
                <a:solidFill>
                  <a:srgbClr val="0033CC"/>
                </a:solidFill>
                <a:latin typeface="Arial" panose="020B0604020202020204" pitchFamily="34" charset="0"/>
                <a:cs typeface="Arial" panose="020B0604020202020204" pitchFamily="34" charset="0"/>
              </a:rPr>
              <a:t>Pharmaceutical Grade </a:t>
            </a:r>
            <a:br>
              <a:rPr lang="en-GB" sz="4800" b="1" dirty="0">
                <a:solidFill>
                  <a:srgbClr val="0033CC"/>
                </a:solidFill>
                <a:latin typeface="Arial" panose="020B0604020202020204" pitchFamily="34" charset="0"/>
                <a:cs typeface="Arial" panose="020B0604020202020204" pitchFamily="34" charset="0"/>
              </a:rPr>
            </a:br>
            <a:r>
              <a:rPr lang="en-GB" sz="4800" b="1" dirty="0">
                <a:solidFill>
                  <a:srgbClr val="0033CC"/>
                </a:solidFill>
                <a:latin typeface="Arial" panose="020B0604020202020204" pitchFamily="34" charset="0"/>
                <a:cs typeface="Arial" panose="020B0604020202020204" pitchFamily="34" charset="0"/>
              </a:rPr>
              <a:t>Synthetic Cannabidiol</a:t>
            </a:r>
            <a:br>
              <a:rPr lang="en-GB" sz="4800" b="1" dirty="0">
                <a:solidFill>
                  <a:srgbClr val="0033CC"/>
                </a:solidFill>
                <a:latin typeface="Arial" panose="020B0604020202020204" pitchFamily="34" charset="0"/>
                <a:cs typeface="Arial" panose="020B0604020202020204" pitchFamily="34" charset="0"/>
              </a:rPr>
            </a:br>
            <a:br>
              <a:rPr lang="en-GB" sz="4800" b="1" dirty="0">
                <a:solidFill>
                  <a:srgbClr val="0033CC"/>
                </a:solidFill>
                <a:latin typeface="Arial" panose="020B0604020202020204" pitchFamily="34" charset="0"/>
                <a:cs typeface="Arial" panose="020B0604020202020204" pitchFamily="34" charset="0"/>
              </a:rPr>
            </a:br>
            <a:r>
              <a:rPr lang="en-GB" sz="4000" b="1" dirty="0">
                <a:solidFill>
                  <a:srgbClr val="0033CC"/>
                </a:solidFill>
                <a:latin typeface="Arial" panose="020B0604020202020204" pitchFamily="34" charset="0"/>
                <a:cs typeface="Arial" panose="020B0604020202020204" pitchFamily="34" charset="0"/>
              </a:rPr>
              <a:t>Overview: 294 cases with late-stage cancer, treated over a 4 year period</a:t>
            </a:r>
            <a:endParaRPr lang="en-GB" sz="4800" dirty="0">
              <a:solidFill>
                <a:srgbClr val="0033CC"/>
              </a:solidFill>
            </a:endParaRPr>
          </a:p>
        </p:txBody>
      </p:sp>
      <p:sp>
        <p:nvSpPr>
          <p:cNvPr id="4" name="Slide Number Placeholder 3"/>
          <p:cNvSpPr>
            <a:spLocks noGrp="1"/>
          </p:cNvSpPr>
          <p:nvPr>
            <p:ph type="sldNum" sz="quarter" idx="12"/>
          </p:nvPr>
        </p:nvSpPr>
        <p:spPr/>
        <p:txBody>
          <a:bodyPr/>
          <a:lstStyle/>
          <a:p>
            <a:fld id="{D0F9BF1E-D58A-44B4-8039-B73644BDA217}" type="slidenum">
              <a:rPr lang="en-GB" smtClean="0"/>
              <a:pPr/>
              <a:t>1</a:t>
            </a:fld>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293" y="4426374"/>
            <a:ext cx="1163822" cy="1929975"/>
          </a:xfrm>
          <a:prstGeom prst="rect">
            <a:avLst/>
          </a:prstGeom>
        </p:spPr>
      </p:pic>
      <p:sp>
        <p:nvSpPr>
          <p:cNvPr id="6" name="TextBox 5"/>
          <p:cNvSpPr txBox="1"/>
          <p:nvPr/>
        </p:nvSpPr>
        <p:spPr>
          <a:xfrm>
            <a:off x="3101162" y="5987017"/>
            <a:ext cx="7623545" cy="369332"/>
          </a:xfrm>
          <a:prstGeom prst="rect">
            <a:avLst/>
          </a:prstGeom>
          <a:noFill/>
        </p:spPr>
        <p:txBody>
          <a:bodyPr wrap="square" rtlCol="0">
            <a:spAutoFit/>
          </a:bodyPr>
          <a:lstStyle/>
          <a:p>
            <a:r>
              <a:rPr lang="en-GB" b="1" dirty="0">
                <a:solidFill>
                  <a:srgbClr val="0033CC"/>
                </a:solidFill>
                <a:latin typeface="Arial" panose="020B0604020202020204" pitchFamily="34" charset="0"/>
                <a:cs typeface="Arial" panose="020B0604020202020204" pitchFamily="34" charset="0"/>
              </a:rPr>
              <a:t>The Dove Clinic for Integrated Medicine – May 2018</a:t>
            </a:r>
          </a:p>
        </p:txBody>
      </p:sp>
    </p:spTree>
    <p:extLst>
      <p:ext uri="{BB962C8B-B14F-4D97-AF65-F5344CB8AC3E}">
        <p14:creationId xmlns:p14="http://schemas.microsoft.com/office/powerpoint/2010/main" val="2803940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C71E4AA-C0C1-4066-AF0D-AD151B617812}"/>
              </a:ext>
            </a:extLst>
          </p:cNvPr>
          <p:cNvGraphicFramePr>
            <a:graphicFrameLocks noGrp="1"/>
          </p:cNvGraphicFramePr>
          <p:nvPr>
            <p:ph idx="1"/>
            <p:extLst>
              <p:ext uri="{D42A27DB-BD31-4B8C-83A1-F6EECF244321}">
                <p14:modId xmlns:p14="http://schemas.microsoft.com/office/powerpoint/2010/main" val="2756044775"/>
              </p:ext>
            </p:extLst>
          </p:nvPr>
        </p:nvGraphicFramePr>
        <p:xfrm>
          <a:off x="577948" y="377262"/>
          <a:ext cx="10761784" cy="6207340"/>
        </p:xfrm>
        <a:graphic>
          <a:graphicData uri="http://schemas.openxmlformats.org/drawingml/2006/table">
            <a:tbl>
              <a:tblPr>
                <a:tableStyleId>{5C22544A-7EE6-4342-B048-85BDC9FD1C3A}</a:tableStyleId>
              </a:tblPr>
              <a:tblGrid>
                <a:gridCol w="2412525">
                  <a:extLst>
                    <a:ext uri="{9D8B030D-6E8A-4147-A177-3AD203B41FA5}">
                      <a16:colId xmlns:a16="http://schemas.microsoft.com/office/drawing/2014/main" val="3503262189"/>
                    </a:ext>
                  </a:extLst>
                </a:gridCol>
                <a:gridCol w="791428">
                  <a:extLst>
                    <a:ext uri="{9D8B030D-6E8A-4147-A177-3AD203B41FA5}">
                      <a16:colId xmlns:a16="http://schemas.microsoft.com/office/drawing/2014/main" val="294305969"/>
                    </a:ext>
                  </a:extLst>
                </a:gridCol>
                <a:gridCol w="805085">
                  <a:extLst>
                    <a:ext uri="{9D8B030D-6E8A-4147-A177-3AD203B41FA5}">
                      <a16:colId xmlns:a16="http://schemas.microsoft.com/office/drawing/2014/main" val="479786217"/>
                    </a:ext>
                  </a:extLst>
                </a:gridCol>
                <a:gridCol w="859714">
                  <a:extLst>
                    <a:ext uri="{9D8B030D-6E8A-4147-A177-3AD203B41FA5}">
                      <a16:colId xmlns:a16="http://schemas.microsoft.com/office/drawing/2014/main" val="938720216"/>
                    </a:ext>
                  </a:extLst>
                </a:gridCol>
                <a:gridCol w="969654">
                  <a:extLst>
                    <a:ext uri="{9D8B030D-6E8A-4147-A177-3AD203B41FA5}">
                      <a16:colId xmlns:a16="http://schemas.microsoft.com/office/drawing/2014/main" val="3425444763"/>
                    </a:ext>
                  </a:extLst>
                </a:gridCol>
                <a:gridCol w="804402">
                  <a:extLst>
                    <a:ext uri="{9D8B030D-6E8A-4147-A177-3AD203B41FA5}">
                      <a16:colId xmlns:a16="http://schemas.microsoft.com/office/drawing/2014/main" val="497626948"/>
                    </a:ext>
                  </a:extLst>
                </a:gridCol>
                <a:gridCol w="654174">
                  <a:extLst>
                    <a:ext uri="{9D8B030D-6E8A-4147-A177-3AD203B41FA5}">
                      <a16:colId xmlns:a16="http://schemas.microsoft.com/office/drawing/2014/main" val="2454955841"/>
                    </a:ext>
                  </a:extLst>
                </a:gridCol>
                <a:gridCol w="953948">
                  <a:extLst>
                    <a:ext uri="{9D8B030D-6E8A-4147-A177-3AD203B41FA5}">
                      <a16:colId xmlns:a16="http://schemas.microsoft.com/office/drawing/2014/main" val="3072402508"/>
                    </a:ext>
                  </a:extLst>
                </a:gridCol>
                <a:gridCol w="805768">
                  <a:extLst>
                    <a:ext uri="{9D8B030D-6E8A-4147-A177-3AD203B41FA5}">
                      <a16:colId xmlns:a16="http://schemas.microsoft.com/office/drawing/2014/main" val="336889963"/>
                    </a:ext>
                  </a:extLst>
                </a:gridCol>
                <a:gridCol w="805085">
                  <a:extLst>
                    <a:ext uri="{9D8B030D-6E8A-4147-A177-3AD203B41FA5}">
                      <a16:colId xmlns:a16="http://schemas.microsoft.com/office/drawing/2014/main" val="2120856968"/>
                    </a:ext>
                  </a:extLst>
                </a:gridCol>
                <a:gridCol w="37850">
                  <a:extLst>
                    <a:ext uri="{9D8B030D-6E8A-4147-A177-3AD203B41FA5}">
                      <a16:colId xmlns:a16="http://schemas.microsoft.com/office/drawing/2014/main" val="2027350308"/>
                    </a:ext>
                  </a:extLst>
                </a:gridCol>
                <a:gridCol w="862151">
                  <a:extLst>
                    <a:ext uri="{9D8B030D-6E8A-4147-A177-3AD203B41FA5}">
                      <a16:colId xmlns:a16="http://schemas.microsoft.com/office/drawing/2014/main" val="1971719824"/>
                    </a:ext>
                  </a:extLst>
                </a:gridCol>
              </a:tblGrid>
              <a:tr h="534080">
                <a:tc gridSpan="12">
                  <a:txBody>
                    <a:bodyPr/>
                    <a:lstStyle/>
                    <a:p>
                      <a:pPr>
                        <a:lnSpc>
                          <a:spcPct val="107000"/>
                        </a:lnSpc>
                        <a:spcAft>
                          <a:spcPts val="0"/>
                        </a:spcAft>
                      </a:pPr>
                      <a:r>
                        <a:rPr lang="en-GB" sz="2200" b="1" dirty="0">
                          <a:solidFill>
                            <a:srgbClr val="0033CC"/>
                          </a:solidFill>
                          <a:effectLst/>
                        </a:rPr>
                        <a:t>CBD in Cancer - Assessable Cases </a:t>
                      </a:r>
                      <a:r>
                        <a:rPr lang="en-GB" sz="1200" b="1" dirty="0">
                          <a:solidFill>
                            <a:srgbClr val="0033CC"/>
                          </a:solidFill>
                          <a:effectLst/>
                        </a:rPr>
                        <a:t>*all cases who died also had extended median survival</a:t>
                      </a:r>
                      <a:endParaRPr lang="en-GB" sz="12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49634994"/>
                  </a:ext>
                </a:extLst>
              </a:tr>
              <a:tr h="782509">
                <a:tc>
                  <a:txBody>
                    <a:bodyPr/>
                    <a:lstStyle/>
                    <a:p>
                      <a:pPr>
                        <a:lnSpc>
                          <a:spcPct val="107000"/>
                        </a:lnSpc>
                        <a:spcAft>
                          <a:spcPts val="0"/>
                        </a:spcAft>
                      </a:pPr>
                      <a:r>
                        <a:rPr lang="en-GB" sz="1400" b="1" dirty="0">
                          <a:solidFill>
                            <a:srgbClr val="0033CC"/>
                          </a:solidFill>
                          <a:effectLst/>
                        </a:rPr>
                        <a:t>Cancer Type </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rPr>
                        <a:t>Tumour</a:t>
                      </a:r>
                      <a:br>
                        <a:rPr lang="en-GB" sz="1400" b="1" dirty="0">
                          <a:solidFill>
                            <a:srgbClr val="0033CC"/>
                          </a:solidFill>
                          <a:effectLst/>
                        </a:rPr>
                      </a:br>
                      <a:r>
                        <a:rPr lang="en-GB" sz="1400" b="1" dirty="0">
                          <a:solidFill>
                            <a:srgbClr val="0033CC"/>
                          </a:solidFill>
                          <a:effectLst/>
                        </a:rPr>
                        <a:t>Free</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rPr>
                        <a:t>Stable</a:t>
                      </a:r>
                      <a:br>
                        <a:rPr lang="en-GB" sz="1400" b="1" dirty="0">
                          <a:solidFill>
                            <a:srgbClr val="0033CC"/>
                          </a:solidFill>
                          <a:effectLst/>
                        </a:rPr>
                      </a:br>
                      <a:r>
                        <a:rPr lang="en-GB" sz="1400" b="1" dirty="0">
                          <a:solidFill>
                            <a:srgbClr val="0033CC"/>
                          </a:solidFill>
                          <a:effectLst/>
                        </a:rPr>
                        <a:t>Disease</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rPr>
                        <a:t>Extended</a:t>
                      </a:r>
                      <a:br>
                        <a:rPr lang="en-GB" sz="1400" b="1" dirty="0">
                          <a:solidFill>
                            <a:srgbClr val="0033CC"/>
                          </a:solidFill>
                          <a:effectLst/>
                        </a:rPr>
                      </a:br>
                      <a:r>
                        <a:rPr lang="en-GB" sz="1400" b="1" dirty="0">
                          <a:solidFill>
                            <a:srgbClr val="0033CC"/>
                          </a:solidFill>
                          <a:effectLst/>
                        </a:rPr>
                        <a:t>Median</a:t>
                      </a:r>
                      <a:br>
                        <a:rPr lang="en-GB" sz="1400" b="1" dirty="0">
                          <a:solidFill>
                            <a:srgbClr val="0033CC"/>
                          </a:solidFill>
                          <a:effectLst/>
                        </a:rPr>
                      </a:br>
                      <a:r>
                        <a:rPr lang="en-GB" sz="1400" b="1" dirty="0">
                          <a:solidFill>
                            <a:srgbClr val="0033CC"/>
                          </a:solidFill>
                          <a:effectLst/>
                        </a:rPr>
                        <a:t>Survival</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rPr>
                        <a:t>Slowed</a:t>
                      </a:r>
                      <a:br>
                        <a:rPr lang="en-GB" sz="1400" b="1" dirty="0">
                          <a:solidFill>
                            <a:srgbClr val="0033CC"/>
                          </a:solidFill>
                          <a:effectLst/>
                        </a:rPr>
                      </a:br>
                      <a:r>
                        <a:rPr lang="en-GB" sz="1400" b="1" dirty="0">
                          <a:solidFill>
                            <a:srgbClr val="0033CC"/>
                          </a:solidFill>
                          <a:effectLst/>
                        </a:rPr>
                        <a:t>Progression</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rPr>
                        <a:t>No </a:t>
                      </a:r>
                      <a:br>
                        <a:rPr lang="en-GB" sz="1400" b="1" dirty="0">
                          <a:solidFill>
                            <a:srgbClr val="0033CC"/>
                          </a:solidFill>
                          <a:effectLst/>
                        </a:rPr>
                      </a:br>
                      <a:r>
                        <a:rPr lang="en-GB" sz="1400" b="1" dirty="0">
                          <a:solidFill>
                            <a:srgbClr val="0033CC"/>
                          </a:solidFill>
                          <a:effectLst/>
                        </a:rPr>
                        <a:t>effect or</a:t>
                      </a:r>
                      <a:br>
                        <a:rPr lang="en-GB" sz="1400" b="1" dirty="0">
                          <a:solidFill>
                            <a:srgbClr val="0033CC"/>
                          </a:solidFill>
                          <a:effectLst/>
                        </a:rPr>
                      </a:br>
                      <a:r>
                        <a:rPr lang="en-GB" sz="1400" b="1" dirty="0">
                          <a:solidFill>
                            <a:srgbClr val="0033CC"/>
                          </a:solidFill>
                          <a:effectLst/>
                        </a:rPr>
                        <a:t>result</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rPr>
                        <a:t>Died</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rPr>
                        <a:t>Lost</a:t>
                      </a:r>
                      <a:br>
                        <a:rPr lang="en-GB" sz="1400" b="1" dirty="0">
                          <a:solidFill>
                            <a:srgbClr val="0033CC"/>
                          </a:solidFill>
                          <a:effectLst/>
                        </a:rPr>
                      </a:br>
                      <a:r>
                        <a:rPr lang="en-GB" sz="1400" b="1" dirty="0">
                          <a:solidFill>
                            <a:srgbClr val="0033CC"/>
                          </a:solidFill>
                          <a:effectLst/>
                        </a:rPr>
                        <a:t>to follow</a:t>
                      </a:r>
                      <a:br>
                        <a:rPr lang="en-GB" sz="1400" b="1" dirty="0">
                          <a:solidFill>
                            <a:srgbClr val="0033CC"/>
                          </a:solidFill>
                          <a:effectLst/>
                        </a:rPr>
                      </a:br>
                      <a:r>
                        <a:rPr lang="en-GB" sz="1400" b="1" dirty="0">
                          <a:solidFill>
                            <a:srgbClr val="0033CC"/>
                          </a:solidFill>
                          <a:effectLst/>
                        </a:rPr>
                        <a:t>up</a:t>
                      </a:r>
                    </a:p>
                    <a:p>
                      <a:pPr>
                        <a:lnSpc>
                          <a:spcPct val="107000"/>
                        </a:lnSpc>
                        <a:spcAft>
                          <a:spcPts val="0"/>
                        </a:spcAft>
                      </a:pPr>
                      <a:r>
                        <a:rPr lang="en-GB" sz="10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rPr>
                        <a:t>Ass/ble cases</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rPr>
                        <a:t>CBD as</a:t>
                      </a:r>
                      <a:br>
                        <a:rPr lang="en-GB" sz="1400" b="1" dirty="0">
                          <a:solidFill>
                            <a:srgbClr val="0033CC"/>
                          </a:solidFill>
                          <a:effectLst/>
                        </a:rPr>
                      </a:br>
                      <a:r>
                        <a:rPr lang="en-GB" sz="1400" b="1" dirty="0">
                          <a:solidFill>
                            <a:srgbClr val="0033CC"/>
                          </a:solidFill>
                          <a:effectLst/>
                        </a:rPr>
                        <a:t>Only</a:t>
                      </a:r>
                      <a:br>
                        <a:rPr lang="en-GB" sz="1400" b="1" dirty="0">
                          <a:solidFill>
                            <a:srgbClr val="0033CC"/>
                          </a:solidFill>
                          <a:effectLst/>
                        </a:rPr>
                      </a:br>
                      <a:r>
                        <a:rPr lang="en-GB" sz="1400" b="1" dirty="0">
                          <a:solidFill>
                            <a:srgbClr val="0033CC"/>
                          </a:solidFill>
                          <a:effectLst/>
                        </a:rPr>
                        <a:t>Treatment</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rPr>
                        <a:t>Unknown</a:t>
                      </a:r>
                      <a:br>
                        <a:rPr lang="en-GB" sz="1400" b="1" dirty="0">
                          <a:solidFill>
                            <a:srgbClr val="0033CC"/>
                          </a:solidFill>
                          <a:effectLst/>
                        </a:rPr>
                      </a:br>
                      <a:r>
                        <a:rPr lang="en-GB" sz="1400" b="1" dirty="0">
                          <a:solidFill>
                            <a:srgbClr val="0033CC"/>
                          </a:solidFill>
                          <a:effectLst/>
                        </a:rPr>
                        <a:t>Outcome</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rPr>
                        <a:t> </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rPr>
                        <a:t>(total </a:t>
                      </a:r>
                      <a:br>
                        <a:rPr lang="en-GB" sz="1400" b="1" dirty="0">
                          <a:solidFill>
                            <a:srgbClr val="0033CC"/>
                          </a:solidFill>
                          <a:effectLst/>
                        </a:rPr>
                      </a:br>
                      <a:r>
                        <a:rPr lang="en-GB" sz="1400" b="1" dirty="0">
                          <a:solidFill>
                            <a:srgbClr val="0033CC"/>
                          </a:solidFill>
                          <a:effectLst/>
                        </a:rPr>
                        <a:t>cases)</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extLst>
                  <a:ext uri="{0D108BD9-81ED-4DB2-BD59-A6C34878D82A}">
                    <a16:rowId xmlns:a16="http://schemas.microsoft.com/office/drawing/2014/main" val="1940212249"/>
                  </a:ext>
                </a:extLst>
              </a:tr>
              <a:tr h="302645">
                <a:tc>
                  <a:txBody>
                    <a:bodyPr/>
                    <a:lstStyle/>
                    <a:p>
                      <a:pPr>
                        <a:lnSpc>
                          <a:spcPct val="107000"/>
                        </a:lnSpc>
                        <a:spcAft>
                          <a:spcPts val="0"/>
                        </a:spcAft>
                      </a:pPr>
                      <a:r>
                        <a:rPr lang="en-GB" sz="1400" b="1" dirty="0">
                          <a:solidFill>
                            <a:srgbClr val="0033CC"/>
                          </a:solidFill>
                          <a:effectLst/>
                        </a:rPr>
                        <a:t>Anaplastic Ependymoma</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3</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3</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3</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extLst>
                  <a:ext uri="{0D108BD9-81ED-4DB2-BD59-A6C34878D82A}">
                    <a16:rowId xmlns:a16="http://schemas.microsoft.com/office/drawing/2014/main" val="3055687769"/>
                  </a:ext>
                </a:extLst>
              </a:tr>
              <a:tr h="302645">
                <a:tc>
                  <a:txBody>
                    <a:bodyPr/>
                    <a:lstStyle/>
                    <a:p>
                      <a:pPr>
                        <a:lnSpc>
                          <a:spcPct val="107000"/>
                        </a:lnSpc>
                        <a:spcAft>
                          <a:spcPts val="0"/>
                        </a:spcAft>
                      </a:pPr>
                      <a:r>
                        <a:rPr lang="en-GB" sz="1400" b="1" dirty="0">
                          <a:solidFill>
                            <a:srgbClr val="0033CC"/>
                          </a:solidFill>
                          <a:effectLst/>
                        </a:rPr>
                        <a:t>DIPG</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extLst>
                  <a:ext uri="{0D108BD9-81ED-4DB2-BD59-A6C34878D82A}">
                    <a16:rowId xmlns:a16="http://schemas.microsoft.com/office/drawing/2014/main" val="3693255989"/>
                  </a:ext>
                </a:extLst>
              </a:tr>
              <a:tr h="301836">
                <a:tc>
                  <a:txBody>
                    <a:bodyPr/>
                    <a:lstStyle/>
                    <a:p>
                      <a:pPr>
                        <a:lnSpc>
                          <a:spcPct val="107000"/>
                        </a:lnSpc>
                        <a:spcAft>
                          <a:spcPts val="0"/>
                        </a:spcAft>
                      </a:pPr>
                      <a:r>
                        <a:rPr lang="en-GB" sz="1400" b="1" dirty="0">
                          <a:solidFill>
                            <a:srgbClr val="0033CC"/>
                          </a:solidFill>
                          <a:effectLst/>
                        </a:rPr>
                        <a:t>Glioblastoma Multiforme</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4</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3</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3</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4</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7</a:t>
                      </a:r>
                    </a:p>
                  </a:txBody>
                  <a:tcPr marL="6225" marR="6225" marT="6225" marB="0" anchor="b">
                    <a:solidFill>
                      <a:schemeClr val="accent1">
                        <a:lumMod val="60000"/>
                        <a:lumOff val="40000"/>
                      </a:schemeClr>
                    </a:solidFill>
                  </a:tcPr>
                </a:tc>
                <a:extLst>
                  <a:ext uri="{0D108BD9-81ED-4DB2-BD59-A6C34878D82A}">
                    <a16:rowId xmlns:a16="http://schemas.microsoft.com/office/drawing/2014/main" val="3281010936"/>
                  </a:ext>
                </a:extLst>
              </a:tr>
              <a:tr h="301836">
                <a:tc>
                  <a:txBody>
                    <a:bodyPr/>
                    <a:lstStyle/>
                    <a:p>
                      <a:pPr>
                        <a:lnSpc>
                          <a:spcPct val="107000"/>
                        </a:lnSpc>
                        <a:spcAft>
                          <a:spcPts val="0"/>
                        </a:spcAft>
                      </a:pPr>
                      <a:r>
                        <a:rPr lang="en-GB" sz="1400" b="1" dirty="0">
                          <a:solidFill>
                            <a:srgbClr val="0033CC"/>
                          </a:solidFill>
                          <a:effectLst/>
                        </a:rPr>
                        <a:t>Bladder Cancer</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2</a:t>
                      </a:r>
                    </a:p>
                  </a:txBody>
                  <a:tcPr marL="6225" marR="6225" marT="6225" marB="0" anchor="b">
                    <a:solidFill>
                      <a:schemeClr val="accent1">
                        <a:lumMod val="60000"/>
                        <a:lumOff val="40000"/>
                      </a:schemeClr>
                    </a:solidFill>
                  </a:tcPr>
                </a:tc>
                <a:extLst>
                  <a:ext uri="{0D108BD9-81ED-4DB2-BD59-A6C34878D82A}">
                    <a16:rowId xmlns:a16="http://schemas.microsoft.com/office/drawing/2014/main" val="2327999813"/>
                  </a:ext>
                </a:extLst>
              </a:tr>
              <a:tr h="301836">
                <a:tc>
                  <a:txBody>
                    <a:bodyPr/>
                    <a:lstStyle/>
                    <a:p>
                      <a:pPr>
                        <a:lnSpc>
                          <a:spcPct val="107000"/>
                        </a:lnSpc>
                        <a:spcAft>
                          <a:spcPts val="0"/>
                        </a:spcAft>
                      </a:pPr>
                      <a:r>
                        <a:rPr lang="en-GB" sz="1400" b="1" dirty="0">
                          <a:solidFill>
                            <a:srgbClr val="0033CC"/>
                          </a:solidFill>
                          <a:effectLst/>
                        </a:rPr>
                        <a:t>Breast Cancer</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7</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21</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8</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3</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6</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6</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39</a:t>
                      </a:r>
                    </a:p>
                  </a:txBody>
                  <a:tcPr marL="6225" marR="6225" marT="6225" marB="0" anchor="b">
                    <a:solidFill>
                      <a:schemeClr val="accent1">
                        <a:lumMod val="60000"/>
                        <a:lumOff val="40000"/>
                      </a:schemeClr>
                    </a:solidFill>
                  </a:tcPr>
                </a:tc>
                <a:extLst>
                  <a:ext uri="{0D108BD9-81ED-4DB2-BD59-A6C34878D82A}">
                    <a16:rowId xmlns:a16="http://schemas.microsoft.com/office/drawing/2014/main" val="4001825340"/>
                  </a:ext>
                </a:extLst>
              </a:tr>
              <a:tr h="301836">
                <a:tc>
                  <a:txBody>
                    <a:bodyPr/>
                    <a:lstStyle/>
                    <a:p>
                      <a:pPr>
                        <a:lnSpc>
                          <a:spcPct val="107000"/>
                        </a:lnSpc>
                        <a:spcAft>
                          <a:spcPts val="0"/>
                        </a:spcAft>
                      </a:pPr>
                      <a:r>
                        <a:rPr lang="en-GB" sz="1400" b="1" dirty="0">
                          <a:solidFill>
                            <a:srgbClr val="0033CC"/>
                          </a:solidFill>
                          <a:effectLst/>
                        </a:rPr>
                        <a:t>Head and Neck Cancer</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2</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extLst>
                  <a:ext uri="{0D108BD9-81ED-4DB2-BD59-A6C34878D82A}">
                    <a16:rowId xmlns:a16="http://schemas.microsoft.com/office/drawing/2014/main" val="3432335563"/>
                  </a:ext>
                </a:extLst>
              </a:tr>
              <a:tr h="301836">
                <a:tc>
                  <a:txBody>
                    <a:bodyPr/>
                    <a:lstStyle/>
                    <a:p>
                      <a:pPr>
                        <a:lnSpc>
                          <a:spcPct val="107000"/>
                        </a:lnSpc>
                        <a:spcAft>
                          <a:spcPts val="0"/>
                        </a:spcAft>
                      </a:pPr>
                      <a:r>
                        <a:rPr lang="en-GB" sz="1400" b="1" dirty="0">
                          <a:solidFill>
                            <a:srgbClr val="0033CC"/>
                          </a:solidFill>
                          <a:effectLst/>
                        </a:rPr>
                        <a:t>Prostate Cancer</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10</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3</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3</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6</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16</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extLst>
                  <a:ext uri="{0D108BD9-81ED-4DB2-BD59-A6C34878D82A}">
                    <a16:rowId xmlns:a16="http://schemas.microsoft.com/office/drawing/2014/main" val="3519711243"/>
                  </a:ext>
                </a:extLst>
              </a:tr>
              <a:tr h="301836">
                <a:tc>
                  <a:txBody>
                    <a:bodyPr/>
                    <a:lstStyle/>
                    <a:p>
                      <a:pPr>
                        <a:lnSpc>
                          <a:spcPct val="107000"/>
                        </a:lnSpc>
                        <a:spcAft>
                          <a:spcPts val="0"/>
                        </a:spcAft>
                      </a:pPr>
                      <a:r>
                        <a:rPr lang="en-GB" sz="1400" b="1" dirty="0">
                          <a:solidFill>
                            <a:srgbClr val="0033CC"/>
                          </a:solidFill>
                          <a:effectLst/>
                        </a:rPr>
                        <a:t>Neuroendocrine Tumour</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extLst>
                  <a:ext uri="{0D108BD9-81ED-4DB2-BD59-A6C34878D82A}">
                    <a16:rowId xmlns:a16="http://schemas.microsoft.com/office/drawing/2014/main" val="215134263"/>
                  </a:ext>
                </a:extLst>
              </a:tr>
              <a:tr h="301836">
                <a:tc>
                  <a:txBody>
                    <a:bodyPr/>
                    <a:lstStyle/>
                    <a:p>
                      <a:pPr>
                        <a:lnSpc>
                          <a:spcPct val="107000"/>
                        </a:lnSpc>
                        <a:spcAft>
                          <a:spcPts val="0"/>
                        </a:spcAft>
                      </a:pPr>
                      <a:r>
                        <a:rPr lang="en-GB" sz="1400" b="1" dirty="0">
                          <a:solidFill>
                            <a:srgbClr val="0033CC"/>
                          </a:solidFill>
                          <a:effectLst/>
                        </a:rPr>
                        <a:t>Non Hodgkin's Lymphoma</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6</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3</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8</a:t>
                      </a:r>
                    </a:p>
                  </a:txBody>
                  <a:tcPr marL="6225" marR="6225" marT="6225" marB="0" anchor="b">
                    <a:solidFill>
                      <a:schemeClr val="accent1">
                        <a:lumMod val="60000"/>
                        <a:lumOff val="40000"/>
                      </a:schemeClr>
                    </a:solidFill>
                  </a:tcPr>
                </a:tc>
                <a:extLst>
                  <a:ext uri="{0D108BD9-81ED-4DB2-BD59-A6C34878D82A}">
                    <a16:rowId xmlns:a16="http://schemas.microsoft.com/office/drawing/2014/main" val="3824722592"/>
                  </a:ext>
                </a:extLst>
              </a:tr>
              <a:tr h="301836">
                <a:tc>
                  <a:txBody>
                    <a:bodyPr/>
                    <a:lstStyle/>
                    <a:p>
                      <a:pPr>
                        <a:lnSpc>
                          <a:spcPct val="107000"/>
                        </a:lnSpc>
                        <a:spcAft>
                          <a:spcPts val="0"/>
                        </a:spcAft>
                      </a:pPr>
                      <a:r>
                        <a:rPr lang="en-GB" sz="1400" b="1" dirty="0">
                          <a:solidFill>
                            <a:srgbClr val="0033CC"/>
                          </a:solidFill>
                          <a:effectLst/>
                        </a:rPr>
                        <a:t>Non Small Cell Lung Cancer</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2</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2</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2</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2</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extLst>
                  <a:ext uri="{0D108BD9-81ED-4DB2-BD59-A6C34878D82A}">
                    <a16:rowId xmlns:a16="http://schemas.microsoft.com/office/drawing/2014/main" val="4050847439"/>
                  </a:ext>
                </a:extLst>
              </a:tr>
              <a:tr h="301836">
                <a:tc>
                  <a:txBody>
                    <a:bodyPr/>
                    <a:lstStyle/>
                    <a:p>
                      <a:pPr>
                        <a:lnSpc>
                          <a:spcPct val="107000"/>
                        </a:lnSpc>
                        <a:spcAft>
                          <a:spcPts val="0"/>
                        </a:spcAft>
                      </a:pPr>
                      <a:r>
                        <a:rPr lang="en-GB" sz="1400" b="1" dirty="0">
                          <a:solidFill>
                            <a:srgbClr val="0033CC"/>
                          </a:solidFill>
                          <a:effectLst/>
                        </a:rPr>
                        <a:t>Colorectal Cancer</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9</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2</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6</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13</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extLst>
                  <a:ext uri="{0D108BD9-81ED-4DB2-BD59-A6C34878D82A}">
                    <a16:rowId xmlns:a16="http://schemas.microsoft.com/office/drawing/2014/main" val="1976013569"/>
                  </a:ext>
                </a:extLst>
              </a:tr>
              <a:tr h="301836">
                <a:tc>
                  <a:txBody>
                    <a:bodyPr/>
                    <a:lstStyle/>
                    <a:p>
                      <a:pPr>
                        <a:lnSpc>
                          <a:spcPct val="107000"/>
                        </a:lnSpc>
                        <a:spcAft>
                          <a:spcPts val="0"/>
                        </a:spcAft>
                      </a:pPr>
                      <a:r>
                        <a:rPr lang="en-GB" sz="1400" b="1" dirty="0">
                          <a:solidFill>
                            <a:srgbClr val="0033CC"/>
                          </a:solidFill>
                          <a:effectLst/>
                        </a:rPr>
                        <a:t>Pancreatic Cancer</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2</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2</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2</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4</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extLst>
                  <a:ext uri="{0D108BD9-81ED-4DB2-BD59-A6C34878D82A}">
                    <a16:rowId xmlns:a16="http://schemas.microsoft.com/office/drawing/2014/main" val="2866256376"/>
                  </a:ext>
                </a:extLst>
              </a:tr>
              <a:tr h="301836">
                <a:tc>
                  <a:txBody>
                    <a:bodyPr/>
                    <a:lstStyle/>
                    <a:p>
                      <a:pPr>
                        <a:lnSpc>
                          <a:spcPct val="107000"/>
                        </a:lnSpc>
                        <a:spcAft>
                          <a:spcPts val="0"/>
                        </a:spcAft>
                      </a:pPr>
                      <a:r>
                        <a:rPr lang="en-GB" sz="1400" b="1" dirty="0">
                          <a:solidFill>
                            <a:srgbClr val="0033CC"/>
                          </a:solidFill>
                          <a:effectLst/>
                        </a:rPr>
                        <a:t>Ovarian Cancer </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5</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3</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6</a:t>
                      </a:r>
                    </a:p>
                  </a:txBody>
                  <a:tcPr marL="6225" marR="6225" marT="6225" marB="0" anchor="b">
                    <a:solidFill>
                      <a:schemeClr val="accent1">
                        <a:lumMod val="60000"/>
                        <a:lumOff val="40000"/>
                      </a:schemeClr>
                    </a:solidFill>
                  </a:tcPr>
                </a:tc>
                <a:extLst>
                  <a:ext uri="{0D108BD9-81ED-4DB2-BD59-A6C34878D82A}">
                    <a16:rowId xmlns:a16="http://schemas.microsoft.com/office/drawing/2014/main" val="3029857841"/>
                  </a:ext>
                </a:extLst>
              </a:tr>
              <a:tr h="301836">
                <a:tc>
                  <a:txBody>
                    <a:bodyPr/>
                    <a:lstStyle/>
                    <a:p>
                      <a:pPr>
                        <a:lnSpc>
                          <a:spcPct val="107000"/>
                        </a:lnSpc>
                        <a:spcAft>
                          <a:spcPts val="0"/>
                        </a:spcAft>
                      </a:pPr>
                      <a:r>
                        <a:rPr lang="en-GB" sz="1400" b="1" dirty="0">
                          <a:solidFill>
                            <a:srgbClr val="0033CC"/>
                          </a:solidFill>
                          <a:effectLst/>
                        </a:rPr>
                        <a:t>Miscellaneous </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2</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6</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5</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15</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extLst>
                  <a:ext uri="{0D108BD9-81ED-4DB2-BD59-A6C34878D82A}">
                    <a16:rowId xmlns:a16="http://schemas.microsoft.com/office/drawing/2014/main" val="392710606"/>
                  </a:ext>
                </a:extLst>
              </a:tr>
              <a:tr h="301836">
                <a:tc>
                  <a:txBody>
                    <a:bodyPr/>
                    <a:lstStyle/>
                    <a:p>
                      <a:pPr>
                        <a:lnSpc>
                          <a:spcPct val="107000"/>
                        </a:lnSpc>
                        <a:spcAft>
                          <a:spcPts val="0"/>
                        </a:spcAft>
                      </a:pPr>
                      <a:r>
                        <a:rPr lang="en-GB" sz="1400" b="1" dirty="0">
                          <a:solidFill>
                            <a:srgbClr val="0033CC"/>
                          </a:solidFill>
                          <a:effectLst/>
                        </a:rPr>
                        <a:t> </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extLst>
                  <a:ext uri="{0D108BD9-81ED-4DB2-BD59-A6C34878D82A}">
                    <a16:rowId xmlns:a16="http://schemas.microsoft.com/office/drawing/2014/main" val="3278226696"/>
                  </a:ext>
                </a:extLst>
              </a:tr>
              <a:tr h="301836">
                <a:tc>
                  <a:txBody>
                    <a:bodyPr/>
                    <a:lstStyle/>
                    <a:p>
                      <a:pPr>
                        <a:lnSpc>
                          <a:spcPct val="107000"/>
                        </a:lnSpc>
                        <a:spcAft>
                          <a:spcPts val="0"/>
                        </a:spcAft>
                      </a:pPr>
                      <a:r>
                        <a:rPr lang="en-GB" sz="1400" b="1" dirty="0">
                          <a:solidFill>
                            <a:srgbClr val="0033CC"/>
                          </a:solidFill>
                          <a:effectLst/>
                        </a:rPr>
                        <a:t>Totals</a:t>
                      </a:r>
                      <a:endParaRPr lang="en-GB" sz="1400" b="1" dirty="0">
                        <a:solidFill>
                          <a:srgbClr val="0033CC"/>
                        </a:solidFill>
                        <a:effectLst/>
                        <a:latin typeface="Arial" panose="020B0604020202020204" pitchFamily="34" charset="0"/>
                        <a:ea typeface="Calibri" panose="020F0502020204030204" pitchFamily="34" charset="0"/>
                        <a:cs typeface="Times New Roman" panose="02020603050405020304" pitchFamily="18"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12</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45</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43</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8</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5</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27</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0</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28</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rPr>
                        <a:t>1</a:t>
                      </a: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 </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tc>
                  <a:txBody>
                    <a:bodyPr/>
                    <a:lstStyle/>
                    <a:p>
                      <a:pPr>
                        <a:lnSpc>
                          <a:spcPct val="107000"/>
                        </a:lnSpc>
                        <a:spcAft>
                          <a:spcPts val="0"/>
                        </a:spcAft>
                      </a:pPr>
                      <a:r>
                        <a:rPr lang="en-GB" sz="1400" b="1" dirty="0">
                          <a:solidFill>
                            <a:srgbClr val="0033CC"/>
                          </a:solidFill>
                          <a:effectLst/>
                          <a:latin typeface="Arial" panose="020B0604020202020204" pitchFamily="34" charset="0"/>
                          <a:cs typeface="Arial" panose="020B0604020202020204" pitchFamily="34" charset="0"/>
                        </a:rPr>
                        <a:t>119</a:t>
                      </a:r>
                      <a:endParaRPr lang="en-GB" sz="1400" b="1" dirty="0">
                        <a:solidFill>
                          <a:srgbClr val="0033CC"/>
                        </a:solidFill>
                        <a:effectLst/>
                        <a:latin typeface="Arial" panose="020B0604020202020204" pitchFamily="34" charset="0"/>
                        <a:ea typeface="Calibri" panose="020F0502020204030204" pitchFamily="34" charset="0"/>
                        <a:cs typeface="Arial" panose="020B0604020202020204" pitchFamily="34" charset="0"/>
                      </a:endParaRPr>
                    </a:p>
                  </a:txBody>
                  <a:tcPr marL="6225" marR="6225" marT="6225" marB="0" anchor="b">
                    <a:solidFill>
                      <a:schemeClr val="accent1">
                        <a:lumMod val="60000"/>
                        <a:lumOff val="40000"/>
                      </a:schemeClr>
                    </a:solidFill>
                  </a:tcPr>
                </a:tc>
                <a:extLst>
                  <a:ext uri="{0D108BD9-81ED-4DB2-BD59-A6C34878D82A}">
                    <a16:rowId xmlns:a16="http://schemas.microsoft.com/office/drawing/2014/main" val="3079580413"/>
                  </a:ext>
                </a:extLst>
              </a:tr>
            </a:tbl>
          </a:graphicData>
        </a:graphic>
      </p:graphicFrame>
      <p:sp>
        <p:nvSpPr>
          <p:cNvPr id="4" name="Slide Number Placeholder 3">
            <a:extLst>
              <a:ext uri="{FF2B5EF4-FFF2-40B4-BE49-F238E27FC236}">
                <a16:creationId xmlns:a16="http://schemas.microsoft.com/office/drawing/2014/main" id="{55EA98EA-0FE5-47BC-9EC3-8DD573CBF47D}"/>
              </a:ext>
            </a:extLst>
          </p:cNvPr>
          <p:cNvSpPr>
            <a:spLocks noGrp="1"/>
          </p:cNvSpPr>
          <p:nvPr>
            <p:ph type="sldNum" sz="quarter" idx="12"/>
          </p:nvPr>
        </p:nvSpPr>
        <p:spPr>
          <a:xfrm>
            <a:off x="8610600" y="6356350"/>
            <a:ext cx="2743200" cy="365125"/>
          </a:xfrm>
        </p:spPr>
        <p:txBody>
          <a:bodyPr/>
          <a:lstStyle/>
          <a:p>
            <a:fld id="{D0F9BF1E-D58A-44B4-8039-B73644BDA217}" type="slidenum">
              <a:rPr lang="en-GB" smtClean="0">
                <a:solidFill>
                  <a:srgbClr val="0033CC"/>
                </a:solidFill>
              </a:rPr>
              <a:pPr/>
              <a:t>10</a:t>
            </a:fld>
            <a:endParaRPr lang="en-GB" dirty="0">
              <a:solidFill>
                <a:srgbClr val="0033CC"/>
              </a:solidFill>
            </a:endParaRPr>
          </a:p>
        </p:txBody>
      </p:sp>
    </p:spTree>
    <p:extLst>
      <p:ext uri="{BB962C8B-B14F-4D97-AF65-F5344CB8AC3E}">
        <p14:creationId xmlns:p14="http://schemas.microsoft.com/office/powerpoint/2010/main" val="17355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4E07E-1166-48FF-A92D-128A194AF1A2}"/>
              </a:ext>
            </a:extLst>
          </p:cNvPr>
          <p:cNvSpPr>
            <a:spLocks noGrp="1"/>
          </p:cNvSpPr>
          <p:nvPr>
            <p:ph type="sldNum" sz="quarter" idx="12"/>
          </p:nvPr>
        </p:nvSpPr>
        <p:spPr/>
        <p:txBody>
          <a:bodyPr/>
          <a:lstStyle/>
          <a:p>
            <a:fld id="{D0F9BF1E-D58A-44B4-8039-B73644BDA217}" type="slidenum">
              <a:rPr lang="en-GB" smtClean="0"/>
              <a:pPr/>
              <a:t>11</a:t>
            </a:fld>
            <a:endParaRPr lang="en-GB" dirty="0"/>
          </a:p>
        </p:txBody>
      </p:sp>
      <p:sp>
        <p:nvSpPr>
          <p:cNvPr id="3" name="TextBox 2">
            <a:extLst>
              <a:ext uri="{FF2B5EF4-FFF2-40B4-BE49-F238E27FC236}">
                <a16:creationId xmlns:a16="http://schemas.microsoft.com/office/drawing/2014/main" id="{0CED4AE0-2CD6-45C3-BBF0-C05FEFDA0F81}"/>
              </a:ext>
            </a:extLst>
          </p:cNvPr>
          <p:cNvSpPr txBox="1"/>
          <p:nvPr/>
        </p:nvSpPr>
        <p:spPr>
          <a:xfrm>
            <a:off x="565265" y="532015"/>
            <a:ext cx="10374284" cy="5078313"/>
          </a:xfrm>
          <a:prstGeom prst="rect">
            <a:avLst/>
          </a:prstGeom>
          <a:noFill/>
        </p:spPr>
        <p:txBody>
          <a:bodyPr wrap="square" rtlCol="0">
            <a:spAutoFit/>
          </a:bodyPr>
          <a:lstStyle/>
          <a:p>
            <a:r>
              <a:rPr lang="en-GB" sz="5400" dirty="0">
                <a:solidFill>
                  <a:srgbClr val="0033CC"/>
                </a:solidFill>
              </a:rPr>
              <a:t>Cannabidiol in Cancer has a </a:t>
            </a:r>
          </a:p>
          <a:p>
            <a:r>
              <a:rPr lang="en-GB" sz="5400" dirty="0">
                <a:solidFill>
                  <a:srgbClr val="0033CC"/>
                </a:solidFill>
              </a:rPr>
              <a:t>dose-response relationship and as it is completely free of side effects, doses many times higher than the standard recommended dose are tolerated.</a:t>
            </a:r>
          </a:p>
        </p:txBody>
      </p:sp>
    </p:spTree>
    <p:extLst>
      <p:ext uri="{BB962C8B-B14F-4D97-AF65-F5344CB8AC3E}">
        <p14:creationId xmlns:p14="http://schemas.microsoft.com/office/powerpoint/2010/main" val="2868171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8712F9-C649-4B52-B022-743894E670A0}"/>
              </a:ext>
            </a:extLst>
          </p:cNvPr>
          <p:cNvSpPr>
            <a:spLocks noGrp="1"/>
          </p:cNvSpPr>
          <p:nvPr>
            <p:ph type="sldNum" sz="quarter" idx="12"/>
          </p:nvPr>
        </p:nvSpPr>
        <p:spPr/>
        <p:txBody>
          <a:bodyPr/>
          <a:lstStyle/>
          <a:p>
            <a:fld id="{D0F9BF1E-D58A-44B4-8039-B73644BDA217}" type="slidenum">
              <a:rPr lang="en-GB" smtClean="0"/>
              <a:pPr/>
              <a:t>12</a:t>
            </a:fld>
            <a:endParaRPr lang="en-GB" dirty="0"/>
          </a:p>
        </p:txBody>
      </p:sp>
      <p:sp>
        <p:nvSpPr>
          <p:cNvPr id="3" name="TextBox 2">
            <a:extLst>
              <a:ext uri="{FF2B5EF4-FFF2-40B4-BE49-F238E27FC236}">
                <a16:creationId xmlns:a16="http://schemas.microsoft.com/office/drawing/2014/main" id="{049CF82F-5D70-427A-8F73-F0F30531931F}"/>
              </a:ext>
            </a:extLst>
          </p:cNvPr>
          <p:cNvSpPr txBox="1"/>
          <p:nvPr/>
        </p:nvSpPr>
        <p:spPr>
          <a:xfrm>
            <a:off x="1030778" y="698269"/>
            <a:ext cx="9759142" cy="4247317"/>
          </a:xfrm>
          <a:prstGeom prst="rect">
            <a:avLst/>
          </a:prstGeom>
          <a:noFill/>
        </p:spPr>
        <p:txBody>
          <a:bodyPr wrap="square" rtlCol="0">
            <a:spAutoFit/>
          </a:bodyPr>
          <a:lstStyle/>
          <a:p>
            <a:r>
              <a:rPr lang="en-GB" sz="4500" dirty="0">
                <a:solidFill>
                  <a:srgbClr val="0033CC"/>
                </a:solidFill>
              </a:rPr>
              <a:t>In Cancer we use a pulsed regime – 3 days on, 3 days off. </a:t>
            </a:r>
          </a:p>
          <a:p>
            <a:r>
              <a:rPr lang="en-GB" sz="4500" dirty="0">
                <a:solidFill>
                  <a:srgbClr val="0033CC"/>
                </a:solidFill>
              </a:rPr>
              <a:t>This is significantly more effective than a continuous dosage, and is based on homeostatic immune oscillations in Cancer patients. </a:t>
            </a:r>
          </a:p>
        </p:txBody>
      </p:sp>
    </p:spTree>
    <p:extLst>
      <p:ext uri="{BB962C8B-B14F-4D97-AF65-F5344CB8AC3E}">
        <p14:creationId xmlns:p14="http://schemas.microsoft.com/office/powerpoint/2010/main" val="3362930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E5D0E4-9CF9-4E85-9BB3-654657DAC731}"/>
              </a:ext>
            </a:extLst>
          </p:cNvPr>
          <p:cNvSpPr>
            <a:spLocks noGrp="1"/>
          </p:cNvSpPr>
          <p:nvPr>
            <p:ph type="sldNum" sz="quarter" idx="12"/>
          </p:nvPr>
        </p:nvSpPr>
        <p:spPr/>
        <p:txBody>
          <a:bodyPr/>
          <a:lstStyle/>
          <a:p>
            <a:fld id="{D0F9BF1E-D58A-44B4-8039-B73644BDA217}" type="slidenum">
              <a:rPr lang="en-GB" smtClean="0"/>
              <a:pPr/>
              <a:t>13</a:t>
            </a:fld>
            <a:endParaRPr lang="en-GB" dirty="0"/>
          </a:p>
        </p:txBody>
      </p:sp>
      <p:sp>
        <p:nvSpPr>
          <p:cNvPr id="3" name="TextBox 2">
            <a:extLst>
              <a:ext uri="{FF2B5EF4-FFF2-40B4-BE49-F238E27FC236}">
                <a16:creationId xmlns:a16="http://schemas.microsoft.com/office/drawing/2014/main" id="{5DD58D23-FDEE-4335-8253-BF64388A5C83}"/>
              </a:ext>
            </a:extLst>
          </p:cNvPr>
          <p:cNvSpPr txBox="1"/>
          <p:nvPr/>
        </p:nvSpPr>
        <p:spPr>
          <a:xfrm>
            <a:off x="1496290" y="339318"/>
            <a:ext cx="8645237" cy="5786199"/>
          </a:xfrm>
          <a:prstGeom prst="rect">
            <a:avLst/>
          </a:prstGeom>
          <a:noFill/>
        </p:spPr>
        <p:txBody>
          <a:bodyPr wrap="square" rtlCol="0">
            <a:spAutoFit/>
          </a:bodyPr>
          <a:lstStyle/>
          <a:p>
            <a:r>
              <a:rPr lang="en-GB" sz="3500" dirty="0">
                <a:solidFill>
                  <a:srgbClr val="0033CC"/>
                </a:solidFill>
              </a:rPr>
              <a:t>Of the 294 cases, 113 were assessable for various reasons. </a:t>
            </a:r>
          </a:p>
          <a:p>
            <a:r>
              <a:rPr lang="en-GB" sz="3500" dirty="0">
                <a:solidFill>
                  <a:srgbClr val="0033CC"/>
                </a:solidFill>
              </a:rPr>
              <a:t>That is because many of the late-stage Cancer patients only come to see us once and then we lost contact with them and any case where the use of Cannabidiol does not extend beyond three months is not assessable. </a:t>
            </a:r>
          </a:p>
          <a:p>
            <a:endParaRPr lang="en-GB" sz="2000" dirty="0">
              <a:solidFill>
                <a:srgbClr val="0033CC"/>
              </a:solidFill>
            </a:endParaRPr>
          </a:p>
          <a:p>
            <a:r>
              <a:rPr lang="en-GB" sz="3500" dirty="0">
                <a:solidFill>
                  <a:srgbClr val="0033CC"/>
                </a:solidFill>
              </a:rPr>
              <a:t>Also, there is a significant cohort of cases who have yet to reach six months and become assessable. </a:t>
            </a:r>
          </a:p>
        </p:txBody>
      </p:sp>
    </p:spTree>
    <p:extLst>
      <p:ext uri="{BB962C8B-B14F-4D97-AF65-F5344CB8AC3E}">
        <p14:creationId xmlns:p14="http://schemas.microsoft.com/office/powerpoint/2010/main" val="4184894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46847"/>
          </a:xfrm>
        </p:spPr>
        <p:txBody>
          <a:bodyPr>
            <a:normAutofit/>
          </a:bodyPr>
          <a:lstStyle/>
          <a:p>
            <a:pPr algn="ctr"/>
            <a:r>
              <a:rPr lang="en-GB" sz="4800" b="1" dirty="0">
                <a:solidFill>
                  <a:srgbClr val="0033CC"/>
                </a:solidFill>
                <a:latin typeface="Arial" panose="020B0604020202020204" pitchFamily="34" charset="0"/>
                <a:cs typeface="Arial" panose="020B0604020202020204" pitchFamily="34" charset="0"/>
              </a:rPr>
              <a:t>The following slides show a selection of particular cases</a:t>
            </a:r>
            <a:br>
              <a:rPr lang="en-GB" sz="4800" b="1" dirty="0">
                <a:solidFill>
                  <a:srgbClr val="0033CC"/>
                </a:solidFill>
                <a:latin typeface="Arial" panose="020B0604020202020204" pitchFamily="34" charset="0"/>
                <a:cs typeface="Arial" panose="020B0604020202020204" pitchFamily="34" charset="0"/>
              </a:rPr>
            </a:br>
            <a:r>
              <a:rPr lang="en-GB" sz="4800" b="1" dirty="0">
                <a:solidFill>
                  <a:srgbClr val="0033CC"/>
                </a:solidFill>
                <a:latin typeface="Arial" panose="020B0604020202020204" pitchFamily="34" charset="0"/>
                <a:cs typeface="Arial" panose="020B0604020202020204" pitchFamily="34" charset="0"/>
              </a:rPr>
              <a:t>with Pharmaceutical Grade Synthetic Cannabidiol as the only treatment</a:t>
            </a:r>
          </a:p>
        </p:txBody>
      </p:sp>
      <p:sp>
        <p:nvSpPr>
          <p:cNvPr id="4" name="Slide Number Placeholder 3"/>
          <p:cNvSpPr>
            <a:spLocks noGrp="1"/>
          </p:cNvSpPr>
          <p:nvPr>
            <p:ph type="sldNum" sz="quarter" idx="12"/>
          </p:nvPr>
        </p:nvSpPr>
        <p:spPr/>
        <p:txBody>
          <a:bodyPr/>
          <a:lstStyle/>
          <a:p>
            <a:fld id="{D0F9BF1E-D58A-44B4-8039-B73644BDA217}" type="slidenum">
              <a:rPr lang="en-GB" smtClean="0"/>
              <a:pPr/>
              <a:t>14</a:t>
            </a:fld>
            <a:endParaRPr lang="en-GB" dirty="0"/>
          </a:p>
        </p:txBody>
      </p:sp>
    </p:spTree>
    <p:extLst>
      <p:ext uri="{BB962C8B-B14F-4D97-AF65-F5344CB8AC3E}">
        <p14:creationId xmlns:p14="http://schemas.microsoft.com/office/powerpoint/2010/main" val="699057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FE513B-2F50-436F-A20F-1DAF6544AFBE}"/>
              </a:ext>
            </a:extLst>
          </p:cNvPr>
          <p:cNvSpPr>
            <a:spLocks noGrp="1"/>
          </p:cNvSpPr>
          <p:nvPr>
            <p:ph type="sldNum" sz="quarter" idx="12"/>
          </p:nvPr>
        </p:nvSpPr>
        <p:spPr/>
        <p:txBody>
          <a:bodyPr/>
          <a:lstStyle/>
          <a:p>
            <a:fld id="{D0F9BF1E-D58A-44B4-8039-B73644BDA217}" type="slidenum">
              <a:rPr lang="en-GB" smtClean="0">
                <a:solidFill>
                  <a:srgbClr val="0033CC"/>
                </a:solidFill>
              </a:rPr>
              <a:pPr/>
              <a:t>15</a:t>
            </a:fld>
            <a:endParaRPr lang="en-GB" dirty="0">
              <a:solidFill>
                <a:srgbClr val="0033CC"/>
              </a:solidFill>
            </a:endParaRPr>
          </a:p>
        </p:txBody>
      </p:sp>
      <p:sp>
        <p:nvSpPr>
          <p:cNvPr id="8" name="TextBox 7">
            <a:extLst>
              <a:ext uri="{FF2B5EF4-FFF2-40B4-BE49-F238E27FC236}">
                <a16:creationId xmlns:a16="http://schemas.microsoft.com/office/drawing/2014/main" id="{79218A45-695B-4301-A784-E61F36F6C346}"/>
              </a:ext>
            </a:extLst>
          </p:cNvPr>
          <p:cNvSpPr txBox="1"/>
          <p:nvPr/>
        </p:nvSpPr>
        <p:spPr>
          <a:xfrm>
            <a:off x="545123" y="308349"/>
            <a:ext cx="11245362" cy="6647974"/>
          </a:xfrm>
          <a:prstGeom prst="rect">
            <a:avLst/>
          </a:prstGeom>
          <a:noFill/>
        </p:spPr>
        <p:txBody>
          <a:bodyPr wrap="square" rtlCol="0">
            <a:spAutoFit/>
          </a:bodyPr>
          <a:lstStyle/>
          <a:p>
            <a:r>
              <a:rPr lang="en-GB" sz="3000" b="1" dirty="0">
                <a:solidFill>
                  <a:srgbClr val="0033CC"/>
                </a:solidFill>
                <a:latin typeface="Arial" panose="020B0604020202020204" pitchFamily="34" charset="0"/>
                <a:cs typeface="Arial" panose="020B0604020202020204" pitchFamily="34" charset="0"/>
              </a:rPr>
              <a:t>Case 1 - (M) Aged  72 (Ref 6167)</a:t>
            </a:r>
          </a:p>
          <a:p>
            <a:endParaRPr lang="en-GB" b="1" dirty="0">
              <a:solidFill>
                <a:srgbClr val="0033CC"/>
              </a:solidFill>
              <a:latin typeface="Arial" panose="020B0604020202020204" pitchFamily="34" charset="0"/>
              <a:cs typeface="Arial" panose="020B0604020202020204" pitchFamily="34" charset="0"/>
            </a:endParaRPr>
          </a:p>
          <a:p>
            <a:r>
              <a:rPr lang="en-GB" dirty="0">
                <a:solidFill>
                  <a:srgbClr val="0033CC"/>
                </a:solidFill>
                <a:latin typeface="Arial" panose="020B0604020202020204" pitchFamily="34" charset="0"/>
                <a:cs typeface="Arial" panose="020B0604020202020204" pitchFamily="34" charset="0"/>
              </a:rPr>
              <a:t>This patient has Prostate Cancer which was diagnosed in August 2013 - some of the tumour was Gleason 9, some of it was Gleason 7. He refused all standard treatments. </a:t>
            </a:r>
            <a:endParaRPr lang="en-GB" b="1" dirty="0">
              <a:solidFill>
                <a:srgbClr val="0033CC"/>
              </a:solidFill>
              <a:latin typeface="Arial" panose="020B0604020202020204" pitchFamily="34" charset="0"/>
              <a:cs typeface="Arial" panose="020B0604020202020204" pitchFamily="34" charset="0"/>
            </a:endParaRPr>
          </a:p>
          <a:p>
            <a:r>
              <a:rPr lang="en-GB" dirty="0">
                <a:solidFill>
                  <a:srgbClr val="0033CC"/>
                </a:solidFill>
                <a:latin typeface="Arial" panose="020B0604020202020204" pitchFamily="34" charset="0"/>
                <a:cs typeface="Arial" panose="020B0604020202020204" pitchFamily="34" charset="0"/>
              </a:rPr>
              <a:t> </a:t>
            </a:r>
            <a:endParaRPr lang="en-GB" b="1" dirty="0">
              <a:solidFill>
                <a:srgbClr val="0033CC"/>
              </a:solidFill>
              <a:latin typeface="Arial" panose="020B0604020202020204" pitchFamily="34" charset="0"/>
              <a:cs typeface="Arial" panose="020B0604020202020204" pitchFamily="34" charset="0"/>
            </a:endParaRPr>
          </a:p>
          <a:p>
            <a:r>
              <a:rPr lang="en-GB" dirty="0">
                <a:solidFill>
                  <a:srgbClr val="0033CC"/>
                </a:solidFill>
                <a:latin typeface="Arial" panose="020B0604020202020204" pitchFamily="34" charset="0"/>
                <a:cs typeface="Arial" panose="020B0604020202020204" pitchFamily="34" charset="0"/>
              </a:rPr>
              <a:t>He had been receiving Testosterone Injections for some years, to improve his libido and from that point of view the Testosterone was successful. He had a Cancer Immunotherapy in April 2014 (Sono and Photodynamic Therapy). Following the Cancer Immunotherapy (SPDT), his PSA dropped to 0.82. </a:t>
            </a:r>
            <a:endParaRPr lang="en-GB" b="1" dirty="0">
              <a:solidFill>
                <a:srgbClr val="0033CC"/>
              </a:solidFill>
              <a:latin typeface="Arial" panose="020B0604020202020204" pitchFamily="34" charset="0"/>
              <a:cs typeface="Arial" panose="020B0604020202020204" pitchFamily="34" charset="0"/>
            </a:endParaRPr>
          </a:p>
          <a:p>
            <a:r>
              <a:rPr lang="en-GB" dirty="0">
                <a:solidFill>
                  <a:srgbClr val="0033CC"/>
                </a:solidFill>
                <a:latin typeface="Arial" panose="020B0604020202020204" pitchFamily="34" charset="0"/>
                <a:cs typeface="Arial" panose="020B0604020202020204" pitchFamily="34" charset="0"/>
              </a:rPr>
              <a:t> </a:t>
            </a:r>
            <a:endParaRPr lang="en-GB" b="1" dirty="0">
              <a:solidFill>
                <a:srgbClr val="0033CC"/>
              </a:solidFill>
              <a:latin typeface="Arial" panose="020B0604020202020204" pitchFamily="34" charset="0"/>
              <a:cs typeface="Arial" panose="020B0604020202020204" pitchFamily="34" charset="0"/>
            </a:endParaRPr>
          </a:p>
          <a:p>
            <a:r>
              <a:rPr lang="en-GB" dirty="0">
                <a:solidFill>
                  <a:srgbClr val="0033CC"/>
                </a:solidFill>
                <a:latin typeface="Arial" panose="020B0604020202020204" pitchFamily="34" charset="0"/>
                <a:cs typeface="Arial" panose="020B0604020202020204" pitchFamily="34" charset="0"/>
              </a:rPr>
              <a:t>He then resumed his Testosterone Injections from his private Dr. and his PSA rose up to high levels. We advised him to stop the Testosterone Injections. </a:t>
            </a:r>
          </a:p>
          <a:p>
            <a:endParaRPr lang="en-GB" dirty="0">
              <a:solidFill>
                <a:srgbClr val="0033CC"/>
              </a:solidFill>
              <a:latin typeface="Arial" panose="020B0604020202020204" pitchFamily="34" charset="0"/>
              <a:cs typeface="Arial" panose="020B0604020202020204" pitchFamily="34" charset="0"/>
            </a:endParaRPr>
          </a:p>
          <a:p>
            <a:r>
              <a:rPr lang="en-GB" dirty="0">
                <a:solidFill>
                  <a:srgbClr val="0033CC"/>
                </a:solidFill>
                <a:latin typeface="Arial" panose="020B0604020202020204" pitchFamily="34" charset="0"/>
                <a:cs typeface="Arial" panose="020B0604020202020204" pitchFamily="34" charset="0"/>
              </a:rPr>
              <a:t>We started him on Cannabidiol early in 2015 at a dose of 10 drops twice a day, three days on and three days off. We followed his progress with a Circulating Tumour Cells test (CTC) and we were able to show reduction in CTCs with the Cannabidiol alone, and no other treatment, from in the first place over 8.1 cells per 7.5ml down to 5.9 cells on a subsequent test. </a:t>
            </a:r>
          </a:p>
          <a:p>
            <a:endParaRPr lang="en-GB" dirty="0">
              <a:solidFill>
                <a:srgbClr val="0033CC"/>
              </a:solidFill>
              <a:latin typeface="Arial" panose="020B0604020202020204" pitchFamily="34" charset="0"/>
              <a:cs typeface="Arial" panose="020B0604020202020204" pitchFamily="34" charset="0"/>
            </a:endParaRPr>
          </a:p>
          <a:p>
            <a:r>
              <a:rPr lang="en-GB" dirty="0">
                <a:solidFill>
                  <a:srgbClr val="0033CC"/>
                </a:solidFill>
                <a:latin typeface="Arial" panose="020B0604020202020204" pitchFamily="34" charset="0"/>
                <a:cs typeface="Arial" panose="020B0604020202020204" pitchFamily="34" charset="0"/>
              </a:rPr>
              <a:t>Subsequent tests showed a drop to 4.8 cells and then to 4.2 cells. The next test showed 3.2 cells. He then decided to reduce his dose of Cannabidiol and his Circulating Tumour Cell level went up on his next test to 5.9 cells. This shows a clear dose/response relationship. He is still under treatment. CBD has been the only treatment since 2014.</a:t>
            </a:r>
            <a:endParaRPr lang="en-GB" b="1" dirty="0">
              <a:solidFill>
                <a:srgbClr val="0033CC"/>
              </a:solidFill>
              <a:latin typeface="Arial" panose="020B0604020202020204" pitchFamily="34" charset="0"/>
              <a:cs typeface="Arial" panose="020B0604020202020204" pitchFamily="34" charset="0"/>
            </a:endParaRPr>
          </a:p>
          <a:p>
            <a:endParaRPr lang="en-GB" dirty="0">
              <a:solidFill>
                <a:srgbClr val="0033CC"/>
              </a:solidFill>
              <a:latin typeface="Arial" panose="020B0604020202020204" pitchFamily="34" charset="0"/>
              <a:cs typeface="Arial" panose="020B0604020202020204" pitchFamily="34" charset="0"/>
            </a:endParaRPr>
          </a:p>
          <a:p>
            <a:endParaRPr lang="en-GB"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491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73A914-EF7D-434F-B8F6-0C97F4F41FB5}"/>
              </a:ext>
            </a:extLst>
          </p:cNvPr>
          <p:cNvSpPr>
            <a:spLocks noGrp="1"/>
          </p:cNvSpPr>
          <p:nvPr>
            <p:ph type="sldNum" sz="quarter" idx="12"/>
          </p:nvPr>
        </p:nvSpPr>
        <p:spPr/>
        <p:txBody>
          <a:bodyPr/>
          <a:lstStyle/>
          <a:p>
            <a:fld id="{D0F9BF1E-D58A-44B4-8039-B73644BDA217}" type="slidenum">
              <a:rPr lang="en-GB" smtClean="0"/>
              <a:pPr/>
              <a:t>16</a:t>
            </a:fld>
            <a:endParaRPr lang="en-GB" dirty="0"/>
          </a:p>
        </p:txBody>
      </p:sp>
      <p:sp>
        <p:nvSpPr>
          <p:cNvPr id="5" name="TextBox 4">
            <a:extLst>
              <a:ext uri="{FF2B5EF4-FFF2-40B4-BE49-F238E27FC236}">
                <a16:creationId xmlns:a16="http://schemas.microsoft.com/office/drawing/2014/main" id="{69D3F963-6C25-4C9A-AAF0-776A948FDC7D}"/>
              </a:ext>
            </a:extLst>
          </p:cNvPr>
          <p:cNvSpPr txBox="1"/>
          <p:nvPr/>
        </p:nvSpPr>
        <p:spPr>
          <a:xfrm>
            <a:off x="767179" y="530198"/>
            <a:ext cx="9601200" cy="5262979"/>
          </a:xfrm>
          <a:prstGeom prst="rect">
            <a:avLst/>
          </a:prstGeom>
          <a:noFill/>
        </p:spPr>
        <p:txBody>
          <a:bodyPr wrap="square" rtlCol="0">
            <a:spAutoFit/>
          </a:bodyPr>
          <a:lstStyle/>
          <a:p>
            <a:r>
              <a:rPr lang="en-GB" sz="3000" b="1" dirty="0">
                <a:solidFill>
                  <a:srgbClr val="0033CC"/>
                </a:solidFill>
                <a:latin typeface="Arial" panose="020B0604020202020204" pitchFamily="34" charset="0"/>
                <a:cs typeface="Arial" panose="020B0604020202020204" pitchFamily="34" charset="0"/>
              </a:rPr>
              <a:t>Case 2 - (M) Aged 5 – Ref 7578</a:t>
            </a:r>
          </a:p>
          <a:p>
            <a:endParaRPr lang="en-GB" dirty="0"/>
          </a:p>
          <a:p>
            <a:r>
              <a:rPr lang="en-GB" sz="2400" dirty="0">
                <a:solidFill>
                  <a:srgbClr val="0033CC"/>
                </a:solidFill>
                <a:latin typeface="Arial" panose="020B0604020202020204" pitchFamily="34" charset="0"/>
                <a:cs typeface="Arial" panose="020B0604020202020204" pitchFamily="34" charset="0"/>
              </a:rPr>
              <a:t>This patient has Anaplastic Ependymoma with progressive disease.</a:t>
            </a:r>
          </a:p>
          <a:p>
            <a:endParaRPr lang="en-GB" sz="2400" dirty="0">
              <a:solidFill>
                <a:srgbClr val="0033CC"/>
              </a:solidFill>
              <a:latin typeface="Arial" panose="020B0604020202020204" pitchFamily="34" charset="0"/>
              <a:cs typeface="Arial" panose="020B0604020202020204" pitchFamily="34" charset="0"/>
            </a:endParaRPr>
          </a:p>
          <a:p>
            <a:r>
              <a:rPr lang="en-GB" sz="2400" dirty="0">
                <a:solidFill>
                  <a:srgbClr val="0033CC"/>
                </a:solidFill>
                <a:latin typeface="Arial" panose="020B0604020202020204" pitchFamily="34" charset="0"/>
                <a:cs typeface="Arial" panose="020B0604020202020204" pitchFamily="34" charset="0"/>
              </a:rPr>
              <a:t>This patient had all standard treatments and no further treatment options were available to him when we started treating him.  </a:t>
            </a:r>
          </a:p>
          <a:p>
            <a:endParaRPr lang="en-GB" sz="2400" dirty="0">
              <a:solidFill>
                <a:srgbClr val="0033CC"/>
              </a:solidFill>
              <a:latin typeface="Arial" panose="020B0604020202020204" pitchFamily="34" charset="0"/>
              <a:cs typeface="Arial" panose="020B0604020202020204" pitchFamily="34" charset="0"/>
            </a:endParaRPr>
          </a:p>
          <a:p>
            <a:r>
              <a:rPr lang="en-GB" sz="2400" dirty="0">
                <a:solidFill>
                  <a:srgbClr val="0033CC"/>
                </a:solidFill>
                <a:latin typeface="Arial" panose="020B0604020202020204" pitchFamily="34" charset="0"/>
                <a:cs typeface="Arial" panose="020B0604020202020204" pitchFamily="34" charset="0"/>
              </a:rPr>
              <a:t>We started him on Cannabidiol in February 2016. A scan carried out in December 2016 showed tumour volume had decreased by 2/3. </a:t>
            </a:r>
          </a:p>
          <a:p>
            <a:endParaRPr lang="en-GB" sz="2400" dirty="0">
              <a:solidFill>
                <a:srgbClr val="0033CC"/>
              </a:solidFill>
              <a:latin typeface="Arial" panose="020B0604020202020204" pitchFamily="34" charset="0"/>
              <a:cs typeface="Arial" panose="020B0604020202020204" pitchFamily="34" charset="0"/>
            </a:endParaRPr>
          </a:p>
          <a:p>
            <a:r>
              <a:rPr lang="en-GB" sz="2400" dirty="0">
                <a:solidFill>
                  <a:srgbClr val="0033CC"/>
                </a:solidFill>
                <a:latin typeface="Arial" panose="020B0604020202020204" pitchFamily="34" charset="0"/>
                <a:cs typeface="Arial" panose="020B0604020202020204" pitchFamily="34" charset="0"/>
              </a:rPr>
              <a:t>Further scans carried out since December 2016 continue to show stable disease.</a:t>
            </a:r>
          </a:p>
          <a:p>
            <a:endParaRPr lang="en-GB" sz="2400" b="1" dirty="0">
              <a:solidFill>
                <a:srgbClr val="0033CC"/>
              </a:solidFill>
              <a:latin typeface="Arial" panose="020B0604020202020204" pitchFamily="34" charset="0"/>
              <a:cs typeface="Arial" panose="020B0604020202020204" pitchFamily="34" charset="0"/>
            </a:endParaRPr>
          </a:p>
          <a:p>
            <a:r>
              <a:rPr lang="en-GB" sz="2400" dirty="0">
                <a:solidFill>
                  <a:srgbClr val="0033CC"/>
                </a:solidFill>
                <a:latin typeface="Arial" panose="020B0604020202020204" pitchFamily="34" charset="0"/>
                <a:cs typeface="Arial" panose="020B0604020202020204" pitchFamily="34" charset="0"/>
              </a:rPr>
              <a:t>CBD has been the only treatment.</a:t>
            </a:r>
          </a:p>
        </p:txBody>
      </p:sp>
    </p:spTree>
    <p:extLst>
      <p:ext uri="{BB962C8B-B14F-4D97-AF65-F5344CB8AC3E}">
        <p14:creationId xmlns:p14="http://schemas.microsoft.com/office/powerpoint/2010/main" val="1629305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380D28-6FEC-4543-9D6E-DAE97EBD2E64}"/>
              </a:ext>
            </a:extLst>
          </p:cNvPr>
          <p:cNvSpPr>
            <a:spLocks noGrp="1"/>
          </p:cNvSpPr>
          <p:nvPr>
            <p:ph type="sldNum" sz="quarter" idx="12"/>
          </p:nvPr>
        </p:nvSpPr>
        <p:spPr/>
        <p:txBody>
          <a:bodyPr/>
          <a:lstStyle/>
          <a:p>
            <a:fld id="{D0F9BF1E-D58A-44B4-8039-B73644BDA217}" type="slidenum">
              <a:rPr lang="en-GB" smtClean="0"/>
              <a:pPr/>
              <a:t>17</a:t>
            </a:fld>
            <a:endParaRPr lang="en-GB" dirty="0"/>
          </a:p>
        </p:txBody>
      </p:sp>
      <p:pic>
        <p:nvPicPr>
          <p:cNvPr id="5" name="Picture 4" descr="A close up of electronics&#10;&#10;Description generated with high confidence">
            <a:extLst>
              <a:ext uri="{FF2B5EF4-FFF2-40B4-BE49-F238E27FC236}">
                <a16:creationId xmlns:a16="http://schemas.microsoft.com/office/drawing/2014/main" id="{F7DEE066-C2F9-4574-B750-CBFA7C7BEE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0324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7288FD-26AC-4E9B-8426-6525CAFDD0E0}"/>
              </a:ext>
            </a:extLst>
          </p:cNvPr>
          <p:cNvSpPr>
            <a:spLocks noGrp="1"/>
          </p:cNvSpPr>
          <p:nvPr>
            <p:ph type="sldNum" sz="quarter" idx="12"/>
          </p:nvPr>
        </p:nvSpPr>
        <p:spPr/>
        <p:txBody>
          <a:bodyPr/>
          <a:lstStyle/>
          <a:p>
            <a:fld id="{D0F9BF1E-D58A-44B4-8039-B73644BDA217}" type="slidenum">
              <a:rPr lang="en-GB" smtClean="0"/>
              <a:pPr/>
              <a:t>18</a:t>
            </a:fld>
            <a:endParaRPr lang="en-GB" dirty="0"/>
          </a:p>
        </p:txBody>
      </p:sp>
      <p:pic>
        <p:nvPicPr>
          <p:cNvPr id="5" name="Picture 4" descr="A screenshot of a computer&#10;&#10;Description generated with very high confidence">
            <a:extLst>
              <a:ext uri="{FF2B5EF4-FFF2-40B4-BE49-F238E27FC236}">
                <a16:creationId xmlns:a16="http://schemas.microsoft.com/office/drawing/2014/main" id="{14603E86-7098-48D1-A7F4-9359274410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9131"/>
            <a:ext cx="12192000" cy="6937131"/>
          </a:xfrm>
          <a:prstGeom prst="rect">
            <a:avLst/>
          </a:prstGeom>
        </p:spPr>
      </p:pic>
    </p:spTree>
    <p:extLst>
      <p:ext uri="{BB962C8B-B14F-4D97-AF65-F5344CB8AC3E}">
        <p14:creationId xmlns:p14="http://schemas.microsoft.com/office/powerpoint/2010/main" val="492527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A2AE3B-EF99-4683-869C-F8300BC455EF}"/>
              </a:ext>
            </a:extLst>
          </p:cNvPr>
          <p:cNvSpPr>
            <a:spLocks noGrp="1"/>
          </p:cNvSpPr>
          <p:nvPr>
            <p:ph type="sldNum" sz="quarter" idx="12"/>
          </p:nvPr>
        </p:nvSpPr>
        <p:spPr/>
        <p:txBody>
          <a:bodyPr/>
          <a:lstStyle/>
          <a:p>
            <a:fld id="{D0F9BF1E-D58A-44B4-8039-B73644BDA217}" type="slidenum">
              <a:rPr lang="en-GB" smtClean="0"/>
              <a:pPr/>
              <a:t>19</a:t>
            </a:fld>
            <a:endParaRPr lang="en-GB" dirty="0"/>
          </a:p>
        </p:txBody>
      </p:sp>
      <p:pic>
        <p:nvPicPr>
          <p:cNvPr id="5" name="Picture 4" descr="A screenshot of a computer&#10;&#10;Description generated with high confidence">
            <a:extLst>
              <a:ext uri="{FF2B5EF4-FFF2-40B4-BE49-F238E27FC236}">
                <a16:creationId xmlns:a16="http://schemas.microsoft.com/office/drawing/2014/main" id="{7DA74C75-19B4-4B29-94C1-C3B704068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4727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1270747" y="2039815"/>
            <a:ext cx="9650506" cy="4932486"/>
          </a:xfrm>
        </p:spPr>
        <p:txBody>
          <a:bodyPr>
            <a:normAutofit fontScale="90000"/>
          </a:bodyPr>
          <a:lstStyle/>
          <a:p>
            <a:br>
              <a:rPr lang="en-GB" sz="7300" b="1" dirty="0">
                <a:latin typeface="Arial" panose="020B0604020202020204" pitchFamily="34" charset="0"/>
                <a:cs typeface="Arial" panose="020B0604020202020204" pitchFamily="34" charset="0"/>
              </a:rPr>
            </a:br>
            <a:br>
              <a:rPr lang="en-GB" sz="8800" b="1" dirty="0"/>
            </a:br>
            <a:r>
              <a:rPr lang="en-GB" sz="4800" b="1" dirty="0">
                <a:solidFill>
                  <a:srgbClr val="0033CC"/>
                </a:solidFill>
                <a:latin typeface="Arial" panose="020B0604020202020204" pitchFamily="34" charset="0"/>
                <a:cs typeface="Arial" panose="020B0604020202020204" pitchFamily="34" charset="0"/>
              </a:rPr>
              <a:t>Dr Julian Kenyon </a:t>
            </a:r>
            <a:br>
              <a:rPr lang="en-GB" sz="4800" b="1" dirty="0">
                <a:solidFill>
                  <a:srgbClr val="0033CC"/>
                </a:solidFill>
                <a:latin typeface="Arial" panose="020B0604020202020204" pitchFamily="34" charset="0"/>
                <a:cs typeface="Arial" panose="020B0604020202020204" pitchFamily="34" charset="0"/>
              </a:rPr>
            </a:br>
            <a:r>
              <a:rPr lang="en-GB" sz="4000" b="1" dirty="0">
                <a:solidFill>
                  <a:srgbClr val="0033CC"/>
                </a:solidFill>
                <a:latin typeface="Arial" panose="020B0604020202020204" pitchFamily="34" charset="0"/>
                <a:cs typeface="Arial" panose="020B0604020202020204" pitchFamily="34" charset="0"/>
              </a:rPr>
              <a:t>Medical Director </a:t>
            </a:r>
            <a:br>
              <a:rPr lang="en-GB" sz="4000" b="1" dirty="0">
                <a:solidFill>
                  <a:srgbClr val="0033CC"/>
                </a:solidFill>
                <a:latin typeface="Arial" panose="020B0604020202020204" pitchFamily="34" charset="0"/>
                <a:cs typeface="Arial" panose="020B0604020202020204" pitchFamily="34" charset="0"/>
              </a:rPr>
            </a:br>
            <a:br>
              <a:rPr lang="en-GB" sz="4000" b="1" dirty="0">
                <a:solidFill>
                  <a:srgbClr val="0033CC"/>
                </a:solidFill>
                <a:latin typeface="Arial" panose="020B0604020202020204" pitchFamily="34" charset="0"/>
                <a:cs typeface="Arial" panose="020B0604020202020204" pitchFamily="34" charset="0"/>
              </a:rPr>
            </a:br>
            <a:r>
              <a:rPr lang="en-GB" sz="4000" b="1" dirty="0">
                <a:solidFill>
                  <a:srgbClr val="0033CC"/>
                </a:solidFill>
                <a:latin typeface="Arial" panose="020B0604020202020204" pitchFamily="34" charset="0"/>
                <a:cs typeface="Arial" panose="020B0604020202020204" pitchFamily="34" charset="0"/>
              </a:rPr>
              <a:t>The Dove Clinic for Integrated Medicine </a:t>
            </a:r>
            <a:br>
              <a:rPr lang="en-GB" sz="4000" b="1" dirty="0">
                <a:solidFill>
                  <a:srgbClr val="0033CC"/>
                </a:solidFill>
                <a:latin typeface="Arial" panose="020B0604020202020204" pitchFamily="34" charset="0"/>
                <a:cs typeface="Arial" panose="020B0604020202020204" pitchFamily="34" charset="0"/>
              </a:rPr>
            </a:br>
            <a:r>
              <a:rPr lang="en-GB" sz="4000" b="1" dirty="0">
                <a:solidFill>
                  <a:srgbClr val="0033CC"/>
                </a:solidFill>
                <a:latin typeface="Arial" panose="020B0604020202020204" pitchFamily="34" charset="0"/>
                <a:cs typeface="Arial" panose="020B0604020202020204" pitchFamily="34" charset="0"/>
              </a:rPr>
              <a:t>Winchester and London</a:t>
            </a:r>
            <a:br>
              <a:rPr lang="en-GB" sz="4000" b="1" dirty="0">
                <a:solidFill>
                  <a:srgbClr val="0033CC"/>
                </a:solidFill>
                <a:latin typeface="Arial" panose="020B0604020202020204" pitchFamily="34" charset="0"/>
                <a:cs typeface="Arial" panose="020B0604020202020204" pitchFamily="34" charset="0"/>
              </a:rPr>
            </a:br>
            <a:br>
              <a:rPr lang="en-GB" sz="4400" b="1" dirty="0">
                <a:solidFill>
                  <a:srgbClr val="0033CC"/>
                </a:solidFill>
                <a:latin typeface="Arial" panose="020B0604020202020204" pitchFamily="34" charset="0"/>
                <a:cs typeface="Arial" panose="020B0604020202020204" pitchFamily="34" charset="0"/>
              </a:rPr>
            </a:br>
            <a:r>
              <a:rPr lang="en-GB" sz="4000" b="1" dirty="0">
                <a:solidFill>
                  <a:srgbClr val="0033CC"/>
                </a:solidFill>
                <a:latin typeface="Arial" panose="020B0604020202020204" pitchFamily="34" charset="0"/>
                <a:cs typeface="Arial" panose="020B0604020202020204" pitchFamily="34" charset="0"/>
              </a:rPr>
              <a:t>www.doveclinic.com</a:t>
            </a:r>
            <a:br>
              <a:rPr lang="en-GB" sz="4400" b="1" dirty="0">
                <a:latin typeface="Arial" panose="020B0604020202020204" pitchFamily="34" charset="0"/>
                <a:cs typeface="Arial" panose="020B0604020202020204" pitchFamily="34" charset="0"/>
              </a:rPr>
            </a:br>
            <a:endParaRPr lang="en-GB" sz="4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3735" y="597611"/>
            <a:ext cx="1060630" cy="1759095"/>
          </a:xfrm>
          <a:prstGeom prst="rect">
            <a:avLst/>
          </a:prstGeom>
        </p:spPr>
      </p:pic>
      <p:sp>
        <p:nvSpPr>
          <p:cNvPr id="3" name="Slide Number Placeholder 2"/>
          <p:cNvSpPr>
            <a:spLocks noGrp="1"/>
          </p:cNvSpPr>
          <p:nvPr>
            <p:ph type="sldNum" sz="quarter" idx="12"/>
          </p:nvPr>
        </p:nvSpPr>
        <p:spPr/>
        <p:txBody>
          <a:bodyPr/>
          <a:lstStyle/>
          <a:p>
            <a:fld id="{D0F9BF1E-D58A-44B4-8039-B73644BDA217}" type="slidenum">
              <a:rPr lang="en-GB" smtClean="0"/>
              <a:pPr/>
              <a:t>2</a:t>
            </a:fld>
            <a:endParaRPr lang="en-GB" dirty="0"/>
          </a:p>
        </p:txBody>
      </p:sp>
    </p:spTree>
    <p:extLst>
      <p:ext uri="{BB962C8B-B14F-4D97-AF65-F5344CB8AC3E}">
        <p14:creationId xmlns:p14="http://schemas.microsoft.com/office/powerpoint/2010/main" val="2583643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9058C4-4429-4124-8DF1-CA3F66B305E2}"/>
              </a:ext>
            </a:extLst>
          </p:cNvPr>
          <p:cNvSpPr>
            <a:spLocks noGrp="1"/>
          </p:cNvSpPr>
          <p:nvPr>
            <p:ph type="sldNum" sz="quarter" idx="12"/>
          </p:nvPr>
        </p:nvSpPr>
        <p:spPr/>
        <p:txBody>
          <a:bodyPr/>
          <a:lstStyle/>
          <a:p>
            <a:fld id="{D0F9BF1E-D58A-44B4-8039-B73644BDA217}" type="slidenum">
              <a:rPr lang="en-GB" smtClean="0"/>
              <a:pPr/>
              <a:t>20</a:t>
            </a:fld>
            <a:endParaRPr lang="en-GB" dirty="0"/>
          </a:p>
        </p:txBody>
      </p:sp>
      <p:pic>
        <p:nvPicPr>
          <p:cNvPr id="5" name="Picture 4" descr="A picture containing text&#10;&#10;Description generated with high confidence">
            <a:extLst>
              <a:ext uri="{FF2B5EF4-FFF2-40B4-BE49-F238E27FC236}">
                <a16:creationId xmlns:a16="http://schemas.microsoft.com/office/drawing/2014/main" id="{2DCF23B0-2093-4B09-9D11-00224B6CD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9308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A65FEC-C12C-4708-97B9-A4B73C1BC7DC}"/>
              </a:ext>
            </a:extLst>
          </p:cNvPr>
          <p:cNvSpPr>
            <a:spLocks noGrp="1"/>
          </p:cNvSpPr>
          <p:nvPr>
            <p:ph type="sldNum" sz="quarter" idx="12"/>
          </p:nvPr>
        </p:nvSpPr>
        <p:spPr/>
        <p:txBody>
          <a:bodyPr/>
          <a:lstStyle/>
          <a:p>
            <a:fld id="{D0F9BF1E-D58A-44B4-8039-B73644BDA217}" type="slidenum">
              <a:rPr lang="en-GB" smtClean="0"/>
              <a:pPr/>
              <a:t>21</a:t>
            </a:fld>
            <a:endParaRPr lang="en-GB" dirty="0"/>
          </a:p>
        </p:txBody>
      </p:sp>
      <p:pic>
        <p:nvPicPr>
          <p:cNvPr id="5" name="Picture 4" descr="A screen shot of a smart phone&#10;&#10;Description generated with high confidence">
            <a:extLst>
              <a:ext uri="{FF2B5EF4-FFF2-40B4-BE49-F238E27FC236}">
                <a16:creationId xmlns:a16="http://schemas.microsoft.com/office/drawing/2014/main" id="{2ED67EA9-BF24-4628-9E4D-CA23E1ED1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7756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111DF7-B1E2-4AA6-A6BF-13DC9DA49681}"/>
              </a:ext>
            </a:extLst>
          </p:cNvPr>
          <p:cNvSpPr>
            <a:spLocks noGrp="1"/>
          </p:cNvSpPr>
          <p:nvPr>
            <p:ph type="sldNum" sz="quarter" idx="12"/>
          </p:nvPr>
        </p:nvSpPr>
        <p:spPr/>
        <p:txBody>
          <a:bodyPr/>
          <a:lstStyle/>
          <a:p>
            <a:fld id="{D0F9BF1E-D58A-44B4-8039-B73644BDA217}" type="slidenum">
              <a:rPr lang="en-GB" smtClean="0"/>
              <a:pPr/>
              <a:t>22</a:t>
            </a:fld>
            <a:endParaRPr lang="en-GB" dirty="0"/>
          </a:p>
        </p:txBody>
      </p:sp>
      <p:sp>
        <p:nvSpPr>
          <p:cNvPr id="3" name="TextBox 2">
            <a:extLst>
              <a:ext uri="{FF2B5EF4-FFF2-40B4-BE49-F238E27FC236}">
                <a16:creationId xmlns:a16="http://schemas.microsoft.com/office/drawing/2014/main" id="{D4B8D407-1C59-4471-B3CA-C130D2A95C9A}"/>
              </a:ext>
            </a:extLst>
          </p:cNvPr>
          <p:cNvSpPr txBox="1"/>
          <p:nvPr/>
        </p:nvSpPr>
        <p:spPr>
          <a:xfrm>
            <a:off x="867575" y="696434"/>
            <a:ext cx="10817402" cy="3046988"/>
          </a:xfrm>
          <a:prstGeom prst="rect">
            <a:avLst/>
          </a:prstGeom>
          <a:noFill/>
        </p:spPr>
        <p:txBody>
          <a:bodyPr wrap="square" rtlCol="0">
            <a:spAutoFit/>
          </a:bodyPr>
          <a:lstStyle/>
          <a:p>
            <a:r>
              <a:rPr lang="en-GB" sz="3000" b="1" dirty="0">
                <a:solidFill>
                  <a:srgbClr val="0033CC"/>
                </a:solidFill>
                <a:latin typeface="Arial" panose="020B0604020202020204" pitchFamily="34" charset="0"/>
                <a:cs typeface="Arial" panose="020B0604020202020204" pitchFamily="34" charset="0"/>
              </a:rPr>
              <a:t>Case 3 – (F) Aged 68 – Ref 0381</a:t>
            </a:r>
          </a:p>
          <a:p>
            <a:endParaRPr lang="en-GB" dirty="0">
              <a:solidFill>
                <a:srgbClr val="0033CC"/>
              </a:solidFill>
            </a:endParaRPr>
          </a:p>
          <a:p>
            <a:r>
              <a:rPr lang="en-GB" sz="2400" dirty="0">
                <a:solidFill>
                  <a:srgbClr val="0033CC"/>
                </a:solidFill>
                <a:latin typeface="Arial" panose="020B0604020202020204" pitchFamily="34" charset="0"/>
                <a:cs typeface="Arial" panose="020B0604020202020204" pitchFamily="34" charset="0"/>
              </a:rPr>
              <a:t>This patient has Metastatic Breast Cancer with bone metastases, diagnosed in March 2014, which showed on CT Scan as being progressive disease. </a:t>
            </a:r>
          </a:p>
          <a:p>
            <a:endParaRPr lang="en-GB" sz="2400" dirty="0">
              <a:solidFill>
                <a:srgbClr val="0033CC"/>
              </a:solidFill>
              <a:latin typeface="Arial" panose="020B0604020202020204" pitchFamily="34" charset="0"/>
              <a:cs typeface="Arial" panose="020B0604020202020204" pitchFamily="34" charset="0"/>
            </a:endParaRPr>
          </a:p>
          <a:p>
            <a:r>
              <a:rPr lang="en-GB" sz="2400" dirty="0">
                <a:solidFill>
                  <a:srgbClr val="0033CC"/>
                </a:solidFill>
                <a:latin typeface="Arial" panose="020B0604020202020204" pitchFamily="34" charset="0"/>
                <a:cs typeface="Arial" panose="020B0604020202020204" pitchFamily="34" charset="0"/>
              </a:rPr>
              <a:t>She started local Radiotherapy. We started her on Cannabidiol in January 2015, all subsequent scans have shown stable disease. She has had no treatment other than Cannabidiol following her Radiotherapy.</a:t>
            </a:r>
          </a:p>
        </p:txBody>
      </p:sp>
    </p:spTree>
    <p:extLst>
      <p:ext uri="{BB962C8B-B14F-4D97-AF65-F5344CB8AC3E}">
        <p14:creationId xmlns:p14="http://schemas.microsoft.com/office/powerpoint/2010/main" val="194385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730BB-3A33-4B01-8CFB-1B0CB759D3EC}"/>
              </a:ext>
            </a:extLst>
          </p:cNvPr>
          <p:cNvSpPr>
            <a:spLocks noGrp="1"/>
          </p:cNvSpPr>
          <p:nvPr>
            <p:ph type="sldNum" sz="quarter" idx="12"/>
          </p:nvPr>
        </p:nvSpPr>
        <p:spPr/>
        <p:txBody>
          <a:bodyPr/>
          <a:lstStyle/>
          <a:p>
            <a:fld id="{D0F9BF1E-D58A-44B4-8039-B73644BDA217}" type="slidenum">
              <a:rPr lang="en-GB" smtClean="0"/>
              <a:pPr/>
              <a:t>23</a:t>
            </a:fld>
            <a:endParaRPr lang="en-GB" dirty="0"/>
          </a:p>
        </p:txBody>
      </p:sp>
      <p:sp>
        <p:nvSpPr>
          <p:cNvPr id="3" name="TextBox 2">
            <a:extLst>
              <a:ext uri="{FF2B5EF4-FFF2-40B4-BE49-F238E27FC236}">
                <a16:creationId xmlns:a16="http://schemas.microsoft.com/office/drawing/2014/main" id="{80C3831B-B767-48E1-9806-DE132B666895}"/>
              </a:ext>
            </a:extLst>
          </p:cNvPr>
          <p:cNvSpPr txBox="1"/>
          <p:nvPr/>
        </p:nvSpPr>
        <p:spPr>
          <a:xfrm>
            <a:off x="975539" y="324293"/>
            <a:ext cx="9664994" cy="5724644"/>
          </a:xfrm>
          <a:prstGeom prst="rect">
            <a:avLst/>
          </a:prstGeom>
          <a:noFill/>
        </p:spPr>
        <p:txBody>
          <a:bodyPr wrap="square" rtlCol="0">
            <a:spAutoFit/>
          </a:bodyPr>
          <a:lstStyle/>
          <a:p>
            <a:r>
              <a:rPr lang="en-GB" sz="3000" b="1" dirty="0">
                <a:solidFill>
                  <a:srgbClr val="0033CC"/>
                </a:solidFill>
              </a:rPr>
              <a:t>Case 4 – (M) Aged 81 – Ref 6684</a:t>
            </a:r>
          </a:p>
          <a:p>
            <a:endParaRPr lang="en-GB" sz="2400" dirty="0">
              <a:solidFill>
                <a:srgbClr val="0033CC"/>
              </a:solidFill>
            </a:endParaRPr>
          </a:p>
          <a:p>
            <a:r>
              <a:rPr lang="en-GB" sz="2400" dirty="0">
                <a:solidFill>
                  <a:srgbClr val="0033CC"/>
                </a:solidFill>
              </a:rPr>
              <a:t>This patient has Gleason 8 Prostate Cancer, diagnosed in 2004. All standard treatments were rejected. We saw him in July 2014 with a rising PSA, which had risen to 35.</a:t>
            </a:r>
          </a:p>
          <a:p>
            <a:endParaRPr lang="en-GB" sz="2400" dirty="0">
              <a:solidFill>
                <a:srgbClr val="0033CC"/>
              </a:solidFill>
            </a:endParaRPr>
          </a:p>
          <a:p>
            <a:r>
              <a:rPr lang="en-GB" sz="2400" dirty="0">
                <a:solidFill>
                  <a:srgbClr val="0033CC"/>
                </a:solidFill>
              </a:rPr>
              <a:t>We started him on Pharmaceutical Grade Cannabidiol in April 2015 with no other treatment.  In July 2015 his PSA had dropped to 24.3. In September 2015 it was 24.6.  At that point he decided to reduce the dose of his Pharmaceutical Grade Cannabidiol and in June 2016 his PSA had risen to 28. </a:t>
            </a:r>
          </a:p>
          <a:p>
            <a:endParaRPr lang="en-GB" sz="2400" dirty="0">
              <a:solidFill>
                <a:srgbClr val="0033CC"/>
              </a:solidFill>
            </a:endParaRPr>
          </a:p>
          <a:p>
            <a:r>
              <a:rPr lang="en-GB" sz="2400" dirty="0">
                <a:solidFill>
                  <a:srgbClr val="0033CC"/>
                </a:solidFill>
              </a:rPr>
              <a:t>In December 2016 his PSA was 29, in March 2017 it was 30. At that time he decided to switch to Cannabis Oil bought over the Internet. His next PSA in September 2016 showed an increase to 35. This further increased in March 2018 to 42. He continues on Cannabis Oil obtained on the Internet. </a:t>
            </a:r>
          </a:p>
        </p:txBody>
      </p:sp>
    </p:spTree>
    <p:extLst>
      <p:ext uri="{BB962C8B-B14F-4D97-AF65-F5344CB8AC3E}">
        <p14:creationId xmlns:p14="http://schemas.microsoft.com/office/powerpoint/2010/main" val="392854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BD3E77-BB58-4F42-8D02-21FE25219566}"/>
              </a:ext>
            </a:extLst>
          </p:cNvPr>
          <p:cNvSpPr>
            <a:spLocks noGrp="1"/>
          </p:cNvSpPr>
          <p:nvPr>
            <p:ph type="sldNum" sz="quarter" idx="12"/>
          </p:nvPr>
        </p:nvSpPr>
        <p:spPr/>
        <p:txBody>
          <a:bodyPr/>
          <a:lstStyle/>
          <a:p>
            <a:fld id="{D0F9BF1E-D58A-44B4-8039-B73644BDA217}" type="slidenum">
              <a:rPr lang="en-GB" smtClean="0"/>
              <a:pPr/>
              <a:t>24</a:t>
            </a:fld>
            <a:endParaRPr lang="en-GB" dirty="0"/>
          </a:p>
        </p:txBody>
      </p:sp>
      <p:sp>
        <p:nvSpPr>
          <p:cNvPr id="3" name="TextBox 2">
            <a:extLst>
              <a:ext uri="{FF2B5EF4-FFF2-40B4-BE49-F238E27FC236}">
                <a16:creationId xmlns:a16="http://schemas.microsoft.com/office/drawing/2014/main" id="{DC7D2BB3-91CC-424A-8A3E-9EAFA0A8F040}"/>
              </a:ext>
            </a:extLst>
          </p:cNvPr>
          <p:cNvSpPr txBox="1"/>
          <p:nvPr/>
        </p:nvSpPr>
        <p:spPr>
          <a:xfrm>
            <a:off x="2688265" y="467833"/>
            <a:ext cx="7293935" cy="646331"/>
          </a:xfrm>
          <a:prstGeom prst="rect">
            <a:avLst/>
          </a:prstGeom>
          <a:noFill/>
        </p:spPr>
        <p:txBody>
          <a:bodyPr wrap="square" rtlCol="0">
            <a:spAutoFit/>
          </a:bodyPr>
          <a:lstStyle/>
          <a:p>
            <a:endParaRPr lang="en-GB" dirty="0"/>
          </a:p>
          <a:p>
            <a:endParaRPr lang="en-GB" dirty="0"/>
          </a:p>
        </p:txBody>
      </p:sp>
      <p:sp>
        <p:nvSpPr>
          <p:cNvPr id="5" name="TextBox 4">
            <a:extLst>
              <a:ext uri="{FF2B5EF4-FFF2-40B4-BE49-F238E27FC236}">
                <a16:creationId xmlns:a16="http://schemas.microsoft.com/office/drawing/2014/main" id="{796F42E1-1409-440A-974E-CEAD3F4BA8EB}"/>
              </a:ext>
            </a:extLst>
          </p:cNvPr>
          <p:cNvSpPr txBox="1"/>
          <p:nvPr/>
        </p:nvSpPr>
        <p:spPr>
          <a:xfrm>
            <a:off x="1010978" y="385485"/>
            <a:ext cx="9909067" cy="5324535"/>
          </a:xfrm>
          <a:prstGeom prst="rect">
            <a:avLst/>
          </a:prstGeom>
          <a:noFill/>
        </p:spPr>
        <p:txBody>
          <a:bodyPr wrap="square" rtlCol="0">
            <a:spAutoFit/>
          </a:bodyPr>
          <a:lstStyle/>
          <a:p>
            <a:r>
              <a:rPr lang="en-GB" sz="3000" b="1" dirty="0">
                <a:solidFill>
                  <a:srgbClr val="0033CC"/>
                </a:solidFill>
                <a:latin typeface="Arial" panose="020B0604020202020204" pitchFamily="34" charset="0"/>
                <a:cs typeface="Arial" panose="020B0604020202020204" pitchFamily="34" charset="0"/>
              </a:rPr>
              <a:t>Case 5 (F) Aged 65  - Ref 8177</a:t>
            </a:r>
          </a:p>
          <a:p>
            <a:endParaRPr lang="en-GB" sz="2800" b="1" dirty="0">
              <a:solidFill>
                <a:srgbClr val="0033CC"/>
              </a:solidFill>
              <a:latin typeface="Arial" panose="020B0604020202020204" pitchFamily="34" charset="0"/>
              <a:cs typeface="Arial" panose="020B0604020202020204" pitchFamily="34" charset="0"/>
            </a:endParaRPr>
          </a:p>
          <a:p>
            <a:r>
              <a:rPr lang="en-GB" sz="2400" dirty="0">
                <a:solidFill>
                  <a:srgbClr val="0033CC"/>
                </a:solidFill>
                <a:latin typeface="Arial" panose="020B0604020202020204" pitchFamily="34" charset="0"/>
                <a:cs typeface="Arial" panose="020B0604020202020204" pitchFamily="34" charset="0"/>
              </a:rPr>
              <a:t>This patient was diagnosed with Oesophageal Cancer in May 2016. </a:t>
            </a:r>
          </a:p>
          <a:p>
            <a:endParaRPr lang="en-GB" sz="2400" dirty="0">
              <a:solidFill>
                <a:srgbClr val="0033CC"/>
              </a:solidFill>
              <a:latin typeface="Arial" panose="020B0604020202020204" pitchFamily="34" charset="0"/>
              <a:cs typeface="Arial" panose="020B0604020202020204" pitchFamily="34" charset="0"/>
            </a:endParaRPr>
          </a:p>
          <a:p>
            <a:r>
              <a:rPr lang="en-GB" sz="2400" dirty="0">
                <a:solidFill>
                  <a:srgbClr val="0033CC"/>
                </a:solidFill>
                <a:latin typeface="Arial" panose="020B0604020202020204" pitchFamily="34" charset="0"/>
                <a:cs typeface="Arial" panose="020B0604020202020204" pitchFamily="34" charset="0"/>
              </a:rPr>
              <a:t>She had a stent put in place at that time and she was given an expected survival of three months. This patient was a Jehovah’s Witness and refused all standard treatment. </a:t>
            </a:r>
          </a:p>
          <a:p>
            <a:endParaRPr lang="en-GB" sz="2400" dirty="0">
              <a:solidFill>
                <a:srgbClr val="0033CC"/>
              </a:solidFill>
              <a:latin typeface="Arial" panose="020B0604020202020204" pitchFamily="34" charset="0"/>
              <a:cs typeface="Arial" panose="020B0604020202020204" pitchFamily="34" charset="0"/>
            </a:endParaRPr>
          </a:p>
          <a:p>
            <a:r>
              <a:rPr lang="en-GB" sz="2400" dirty="0">
                <a:solidFill>
                  <a:srgbClr val="0033CC"/>
                </a:solidFill>
                <a:latin typeface="Arial" panose="020B0604020202020204" pitchFamily="34" charset="0"/>
                <a:cs typeface="Arial" panose="020B0604020202020204" pitchFamily="34" charset="0"/>
              </a:rPr>
              <a:t>Since then, she has been on Cannabidiol as the only treatment and she has continued to refuse all standard treatments and investigations. </a:t>
            </a:r>
          </a:p>
          <a:p>
            <a:endParaRPr lang="en-GB" sz="2400" dirty="0">
              <a:solidFill>
                <a:srgbClr val="0033CC"/>
              </a:solidFill>
              <a:latin typeface="Arial" panose="020B0604020202020204" pitchFamily="34" charset="0"/>
              <a:cs typeface="Arial" panose="020B0604020202020204" pitchFamily="34" charset="0"/>
            </a:endParaRPr>
          </a:p>
          <a:p>
            <a:r>
              <a:rPr lang="en-GB" sz="2400" dirty="0">
                <a:solidFill>
                  <a:srgbClr val="0033CC"/>
                </a:solidFill>
                <a:latin typeface="Arial" panose="020B0604020202020204" pitchFamily="34" charset="0"/>
                <a:cs typeface="Arial" panose="020B0604020202020204" pitchFamily="34" charset="0"/>
              </a:rPr>
              <a:t>We last saw her in November 2016, when she was looking well and had regained weight. She died in January 2018. </a:t>
            </a:r>
            <a:endParaRPr lang="en-GB" sz="2400" b="1" dirty="0">
              <a:solidFill>
                <a:srgbClr val="0033CC"/>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513717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47AE31-78D1-4F21-9067-1E1126026625}"/>
              </a:ext>
            </a:extLst>
          </p:cNvPr>
          <p:cNvSpPr>
            <a:spLocks noGrp="1"/>
          </p:cNvSpPr>
          <p:nvPr>
            <p:ph type="sldNum" sz="quarter" idx="12"/>
          </p:nvPr>
        </p:nvSpPr>
        <p:spPr/>
        <p:txBody>
          <a:bodyPr/>
          <a:lstStyle/>
          <a:p>
            <a:fld id="{D0F9BF1E-D58A-44B4-8039-B73644BDA217}" type="slidenum">
              <a:rPr lang="en-GB" smtClean="0"/>
              <a:pPr/>
              <a:t>25</a:t>
            </a:fld>
            <a:endParaRPr lang="en-GB" dirty="0"/>
          </a:p>
        </p:txBody>
      </p:sp>
      <p:sp>
        <p:nvSpPr>
          <p:cNvPr id="3" name="TextBox 2">
            <a:extLst>
              <a:ext uri="{FF2B5EF4-FFF2-40B4-BE49-F238E27FC236}">
                <a16:creationId xmlns:a16="http://schemas.microsoft.com/office/drawing/2014/main" id="{BD75DAB8-33F0-411B-9834-8E5A7923F9D2}"/>
              </a:ext>
            </a:extLst>
          </p:cNvPr>
          <p:cNvSpPr txBox="1"/>
          <p:nvPr/>
        </p:nvSpPr>
        <p:spPr>
          <a:xfrm>
            <a:off x="943434" y="447040"/>
            <a:ext cx="10134873" cy="6432530"/>
          </a:xfrm>
          <a:prstGeom prst="rect">
            <a:avLst/>
          </a:prstGeom>
          <a:noFill/>
        </p:spPr>
        <p:txBody>
          <a:bodyPr wrap="square" rtlCol="0">
            <a:spAutoFit/>
          </a:bodyPr>
          <a:lstStyle/>
          <a:p>
            <a:r>
              <a:rPr lang="en-GB" sz="3000" b="1" dirty="0">
                <a:solidFill>
                  <a:srgbClr val="0033CC"/>
                </a:solidFill>
                <a:latin typeface="Arial" panose="020B0604020202020204" pitchFamily="34" charset="0"/>
                <a:cs typeface="Arial" panose="020B0604020202020204" pitchFamily="34" charset="0"/>
              </a:rPr>
              <a:t>Case 6  - (F) Aged 65 6715</a:t>
            </a:r>
          </a:p>
          <a:p>
            <a:endParaRPr lang="en-GB" sz="2400" b="1"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Left sided Breast Cancer diagnosed in November 2009. This patient refused all conventional treatment and all investigations. </a:t>
            </a:r>
          </a:p>
          <a:p>
            <a:endParaRPr lang="en-GB" sz="2000"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On examination she had a large fungating lesion 15cm in diameter in the left breast and also palpable left axillary nodes. </a:t>
            </a:r>
          </a:p>
          <a:p>
            <a:endParaRPr lang="en-GB" sz="2000"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We started treating her with Synthetic Cannabidiol in October 2014. We persuaded her to have Radiotherapy in November 2014. She only agreed to having half the recommended treatment course. </a:t>
            </a:r>
          </a:p>
          <a:p>
            <a:endParaRPr lang="en-GB" sz="2000"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She has continued on Cannabidiol alone and on her last appointment the tumour in her left breast was 2cm in diameter, with no palpable axillary nodes. </a:t>
            </a:r>
            <a:endParaRPr lang="en-GB" sz="2000" b="1"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The measurements in this case are exact. She refused having her tumour photographed. </a:t>
            </a:r>
          </a:p>
          <a:p>
            <a:endParaRPr lang="en-GB" sz="2000"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Circulating Tumour Cell test was done in October 2017 and this showed she had 3.4 cells per 7.5ml. Currently, therefore, she has stable disease.</a:t>
            </a:r>
            <a:endParaRPr lang="en-GB" sz="2000" b="1" dirty="0">
              <a:solidFill>
                <a:srgbClr val="0033CC"/>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096122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82BBD2-F59A-4270-B59E-98FFCAFE8631}"/>
              </a:ext>
            </a:extLst>
          </p:cNvPr>
          <p:cNvSpPr>
            <a:spLocks noGrp="1"/>
          </p:cNvSpPr>
          <p:nvPr>
            <p:ph type="sldNum" sz="quarter" idx="12"/>
          </p:nvPr>
        </p:nvSpPr>
        <p:spPr/>
        <p:txBody>
          <a:bodyPr/>
          <a:lstStyle/>
          <a:p>
            <a:fld id="{D0F9BF1E-D58A-44B4-8039-B73644BDA217}" type="slidenum">
              <a:rPr lang="en-GB" smtClean="0"/>
              <a:pPr/>
              <a:t>26</a:t>
            </a:fld>
            <a:endParaRPr lang="en-GB" dirty="0"/>
          </a:p>
        </p:txBody>
      </p:sp>
      <p:sp>
        <p:nvSpPr>
          <p:cNvPr id="3" name="TextBox 2">
            <a:extLst>
              <a:ext uri="{FF2B5EF4-FFF2-40B4-BE49-F238E27FC236}">
                <a16:creationId xmlns:a16="http://schemas.microsoft.com/office/drawing/2014/main" id="{10EF09E2-171E-4E18-8070-C4742248453C}"/>
              </a:ext>
            </a:extLst>
          </p:cNvPr>
          <p:cNvSpPr txBox="1"/>
          <p:nvPr/>
        </p:nvSpPr>
        <p:spPr>
          <a:xfrm>
            <a:off x="471376" y="465022"/>
            <a:ext cx="11249247" cy="6124754"/>
          </a:xfrm>
          <a:prstGeom prst="rect">
            <a:avLst/>
          </a:prstGeom>
          <a:noFill/>
        </p:spPr>
        <p:txBody>
          <a:bodyPr wrap="square" rtlCol="0">
            <a:spAutoFit/>
          </a:bodyPr>
          <a:lstStyle/>
          <a:p>
            <a:r>
              <a:rPr lang="en-GB" sz="3000" b="1" dirty="0">
                <a:solidFill>
                  <a:srgbClr val="0033CC"/>
                </a:solidFill>
                <a:latin typeface="Arial" panose="020B0604020202020204" pitchFamily="34" charset="0"/>
                <a:cs typeface="Arial" panose="020B0604020202020204" pitchFamily="34" charset="0"/>
              </a:rPr>
              <a:t>Case  7 – (F) Aged 67  Ref 6470</a:t>
            </a:r>
          </a:p>
          <a:p>
            <a:endParaRPr lang="en-GB" sz="2000"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This patient was diagnosed in October 2012 with Right Sided Lobular Breast Cancer, 8cm long, multicentric and metastasised into lymph glands in the right axilla. Oestrogen negative, Progesterone negative, HER2 positive. </a:t>
            </a:r>
          </a:p>
          <a:p>
            <a:endParaRPr lang="en-GB" sz="2000"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She refused standard methods of treatment because she reacted in a life-threatening way to Chemotherapy and then refused all further treatment. </a:t>
            </a:r>
          </a:p>
          <a:p>
            <a:endParaRPr lang="en-GB" sz="2000"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We gave her High Dose Intravenous Vitamin C in October 2014. Since that time, she has been on Pharmaceutical Grade Synthetic Cannabidiol as the only method of treatment. </a:t>
            </a:r>
          </a:p>
          <a:p>
            <a:endParaRPr lang="en-GB" sz="2000"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Circulating Tumour Cells test done in October 2014 showed 9.3 cells per 7.5ml. In September 2015 this showed 7.5 cells per 7.5ml, a further test done in March 2016 showed 6.8 cells per 7.5ml and the last test, done in March 2017, showed 2 cells per 7.5ml. </a:t>
            </a:r>
          </a:p>
          <a:p>
            <a:endParaRPr lang="en-GB" sz="2000"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All standard clinical investigations and scans have been normal since the beginning of 2015. </a:t>
            </a:r>
          </a:p>
          <a:p>
            <a:r>
              <a:rPr lang="en-GB" sz="2000" dirty="0">
                <a:solidFill>
                  <a:srgbClr val="0033CC"/>
                </a:solidFill>
                <a:latin typeface="Arial" panose="020B0604020202020204" pitchFamily="34" charset="0"/>
                <a:cs typeface="Arial" panose="020B0604020202020204" pitchFamily="34" charset="0"/>
              </a:rPr>
              <a:t>She has had a recent scan on the 5</a:t>
            </a:r>
            <a:r>
              <a:rPr lang="en-GB" sz="2000" baseline="30000" dirty="0">
                <a:solidFill>
                  <a:srgbClr val="0033CC"/>
                </a:solidFill>
                <a:latin typeface="Arial" panose="020B0604020202020204" pitchFamily="34" charset="0"/>
                <a:cs typeface="Arial" panose="020B0604020202020204" pitchFamily="34" charset="0"/>
              </a:rPr>
              <a:t>th</a:t>
            </a:r>
            <a:r>
              <a:rPr lang="en-GB" sz="2000" dirty="0">
                <a:solidFill>
                  <a:srgbClr val="0033CC"/>
                </a:solidFill>
                <a:latin typeface="Arial" panose="020B0604020202020204" pitchFamily="34" charset="0"/>
                <a:cs typeface="Arial" panose="020B0604020202020204" pitchFamily="34" charset="0"/>
              </a:rPr>
              <a:t> February 2018 and this shows no evidence of any disease.</a:t>
            </a:r>
          </a:p>
          <a:p>
            <a:r>
              <a:rPr lang="en-GB" sz="2200" dirty="0">
                <a:solidFill>
                  <a:srgbClr val="0033CC"/>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11490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FD90D7-EB71-49D5-8181-DEBDF8018D17}"/>
              </a:ext>
            </a:extLst>
          </p:cNvPr>
          <p:cNvSpPr>
            <a:spLocks noGrp="1"/>
          </p:cNvSpPr>
          <p:nvPr>
            <p:ph type="sldNum" sz="quarter" idx="12"/>
          </p:nvPr>
        </p:nvSpPr>
        <p:spPr/>
        <p:txBody>
          <a:bodyPr/>
          <a:lstStyle/>
          <a:p>
            <a:fld id="{D0F9BF1E-D58A-44B4-8039-B73644BDA217}" type="slidenum">
              <a:rPr lang="en-GB" smtClean="0"/>
              <a:pPr/>
              <a:t>27</a:t>
            </a:fld>
            <a:endParaRPr lang="en-GB" dirty="0"/>
          </a:p>
        </p:txBody>
      </p:sp>
      <p:sp>
        <p:nvSpPr>
          <p:cNvPr id="3" name="TextBox 2">
            <a:extLst>
              <a:ext uri="{FF2B5EF4-FFF2-40B4-BE49-F238E27FC236}">
                <a16:creationId xmlns:a16="http://schemas.microsoft.com/office/drawing/2014/main" id="{FAFC3C02-6C7C-4BE8-844B-E5D952461DBB}"/>
              </a:ext>
            </a:extLst>
          </p:cNvPr>
          <p:cNvSpPr txBox="1"/>
          <p:nvPr/>
        </p:nvSpPr>
        <p:spPr>
          <a:xfrm>
            <a:off x="823547" y="335845"/>
            <a:ext cx="9643731" cy="6124754"/>
          </a:xfrm>
          <a:prstGeom prst="rect">
            <a:avLst/>
          </a:prstGeom>
          <a:noFill/>
        </p:spPr>
        <p:txBody>
          <a:bodyPr wrap="square" rtlCol="0">
            <a:spAutoFit/>
          </a:bodyPr>
          <a:lstStyle/>
          <a:p>
            <a:r>
              <a:rPr lang="en-GB" sz="3000" b="1" dirty="0">
                <a:solidFill>
                  <a:srgbClr val="0033CC"/>
                </a:solidFill>
                <a:latin typeface="Arial" panose="020B0604020202020204" pitchFamily="34" charset="0"/>
                <a:cs typeface="Arial" panose="020B0604020202020204" pitchFamily="34" charset="0"/>
              </a:rPr>
              <a:t>Case 8 (F) Aged 62 Ref 6583</a:t>
            </a:r>
          </a:p>
          <a:p>
            <a:endParaRPr lang="en-GB" sz="2200" b="1"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This patient had Breast Cancer diagnosed in 2006, she had a Mastectomy, Axillary Node Clearance Oestrogen Receptor and Progesterone Positive, HER2 Negative . She was put on tamoxifen for five years.</a:t>
            </a:r>
          </a:p>
          <a:p>
            <a:endParaRPr lang="en-GB" sz="2000"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She had a left-sided interpectoral mass lesion diagnosed on a PET CT in February 2013.  Also, multiple intrapulmonary nodules, varying in size up to 12mm seen in both lungs. We carried out Cancer Immunotherapy (SPDT) in September 2014. She had a PET CT Scan in September 2014 and this showed progression in her lung metastases, including right hylar nodal involvement. She then refused further scans. </a:t>
            </a:r>
          </a:p>
          <a:p>
            <a:endParaRPr lang="en-GB" sz="2000"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She has been on Pharmaceutical Grade Synthetic Cannabidiol as the only treatment since October 2014. </a:t>
            </a:r>
          </a:p>
          <a:p>
            <a:endParaRPr lang="en-GB" sz="2000" dirty="0">
              <a:solidFill>
                <a:srgbClr val="0033CC"/>
              </a:solidFill>
              <a:latin typeface="Arial" panose="020B0604020202020204" pitchFamily="34" charset="0"/>
              <a:cs typeface="Arial" panose="020B0604020202020204" pitchFamily="34" charset="0"/>
            </a:endParaRPr>
          </a:p>
          <a:p>
            <a:r>
              <a:rPr lang="en-GB" sz="2000" dirty="0">
                <a:solidFill>
                  <a:srgbClr val="0033CC"/>
                </a:solidFill>
                <a:latin typeface="Arial" panose="020B0604020202020204" pitchFamily="34" charset="0"/>
                <a:cs typeface="Arial" panose="020B0604020202020204" pitchFamily="34" charset="0"/>
              </a:rPr>
              <a:t>She only agreed to be monitored by Circulating Tumour Cells tests and refused all further scans. The Circulating Tumour Cells test showed a consistent drop in the number of circulating tumour cells per 7.5ml. Currently, she remains stable with no symptoms.</a:t>
            </a:r>
          </a:p>
        </p:txBody>
      </p:sp>
    </p:spTree>
    <p:extLst>
      <p:ext uri="{BB962C8B-B14F-4D97-AF65-F5344CB8AC3E}">
        <p14:creationId xmlns:p14="http://schemas.microsoft.com/office/powerpoint/2010/main" val="669116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AE42CE-E40A-4707-9842-9FEB5948A7C0}"/>
              </a:ext>
            </a:extLst>
          </p:cNvPr>
          <p:cNvSpPr>
            <a:spLocks noGrp="1"/>
          </p:cNvSpPr>
          <p:nvPr>
            <p:ph type="sldNum" sz="quarter" idx="12"/>
          </p:nvPr>
        </p:nvSpPr>
        <p:spPr/>
        <p:txBody>
          <a:bodyPr/>
          <a:lstStyle/>
          <a:p>
            <a:fld id="{D0F9BF1E-D58A-44B4-8039-B73644BDA217}" type="slidenum">
              <a:rPr lang="en-GB" smtClean="0"/>
              <a:pPr/>
              <a:t>28</a:t>
            </a:fld>
            <a:endParaRPr lang="en-GB" dirty="0"/>
          </a:p>
        </p:txBody>
      </p:sp>
      <p:sp>
        <p:nvSpPr>
          <p:cNvPr id="3" name="TextBox 2">
            <a:extLst>
              <a:ext uri="{FF2B5EF4-FFF2-40B4-BE49-F238E27FC236}">
                <a16:creationId xmlns:a16="http://schemas.microsoft.com/office/drawing/2014/main" id="{F0787A56-7B82-4B9E-B63B-56454D187F91}"/>
              </a:ext>
            </a:extLst>
          </p:cNvPr>
          <p:cNvSpPr txBox="1"/>
          <p:nvPr/>
        </p:nvSpPr>
        <p:spPr>
          <a:xfrm>
            <a:off x="838200" y="319722"/>
            <a:ext cx="9790814" cy="5847755"/>
          </a:xfrm>
          <a:prstGeom prst="rect">
            <a:avLst/>
          </a:prstGeom>
          <a:noFill/>
        </p:spPr>
        <p:txBody>
          <a:bodyPr wrap="square" rtlCol="0">
            <a:spAutoFit/>
          </a:bodyPr>
          <a:lstStyle/>
          <a:p>
            <a:r>
              <a:rPr lang="en-GB" sz="3000" b="1" dirty="0">
                <a:solidFill>
                  <a:srgbClr val="0033CC"/>
                </a:solidFill>
                <a:latin typeface="Arial" panose="020B0604020202020204" pitchFamily="34" charset="0"/>
                <a:cs typeface="Arial" panose="020B0604020202020204" pitchFamily="34" charset="0"/>
              </a:rPr>
              <a:t>Case 9 – (M) Aged 50 – Ref 7797</a:t>
            </a:r>
          </a:p>
          <a:p>
            <a:endParaRPr lang="en-GB" sz="2000" b="1" dirty="0">
              <a:solidFill>
                <a:srgbClr val="0033CC"/>
              </a:solidFill>
              <a:latin typeface="Arial" panose="020B0604020202020204" pitchFamily="34" charset="0"/>
              <a:cs typeface="Arial" panose="020B0604020202020204" pitchFamily="34" charset="0"/>
            </a:endParaRPr>
          </a:p>
          <a:p>
            <a:r>
              <a:rPr lang="en-GB" dirty="0">
                <a:solidFill>
                  <a:srgbClr val="0033CC"/>
                </a:solidFill>
                <a:latin typeface="Arial" panose="020B0604020202020204" pitchFamily="34" charset="0"/>
                <a:cs typeface="Arial" panose="020B0604020202020204" pitchFamily="34" charset="0"/>
              </a:rPr>
              <a:t>This patient had a progressive Tanycytic Ependymoma Grade 2 diagnosed in June 2013, treated with Biopsy and Radical Radiotherapy, which was completed on 3</a:t>
            </a:r>
            <a:r>
              <a:rPr lang="en-GB" baseline="30000" dirty="0">
                <a:solidFill>
                  <a:srgbClr val="0033CC"/>
                </a:solidFill>
                <a:latin typeface="Arial" panose="020B0604020202020204" pitchFamily="34" charset="0"/>
                <a:cs typeface="Arial" panose="020B0604020202020204" pitchFamily="34" charset="0"/>
              </a:rPr>
              <a:t>rd</a:t>
            </a:r>
            <a:r>
              <a:rPr lang="en-GB" dirty="0">
                <a:solidFill>
                  <a:srgbClr val="0033CC"/>
                </a:solidFill>
                <a:latin typeface="Arial" panose="020B0604020202020204" pitchFamily="34" charset="0"/>
                <a:cs typeface="Arial" panose="020B0604020202020204" pitchFamily="34" charset="0"/>
              </a:rPr>
              <a:t> June 2015.</a:t>
            </a:r>
          </a:p>
          <a:p>
            <a:endParaRPr lang="en-GB" dirty="0">
              <a:solidFill>
                <a:srgbClr val="0033CC"/>
              </a:solidFill>
              <a:latin typeface="Arial" panose="020B0604020202020204" pitchFamily="34" charset="0"/>
              <a:cs typeface="Arial" panose="020B0604020202020204" pitchFamily="34" charset="0"/>
            </a:endParaRPr>
          </a:p>
          <a:p>
            <a:r>
              <a:rPr lang="en-GB" dirty="0">
                <a:solidFill>
                  <a:srgbClr val="0033CC"/>
                </a:solidFill>
                <a:latin typeface="Arial" panose="020B0604020202020204" pitchFamily="34" charset="0"/>
                <a:cs typeface="Arial" panose="020B0604020202020204" pitchFamily="34" charset="0"/>
              </a:rPr>
              <a:t>He was diagnosed with progressive disease in June 2016. He started on Pharmaceutical Grade Synthetic Cannabidiol in July 2016 at a dose of 10 drops twice a day, three days on and three days off. Prior to this he had been taking, for some time, Metformin, Mebendazole, Doxycycline and Atorvastatin from an Oncology Clinic in Central London. </a:t>
            </a:r>
          </a:p>
          <a:p>
            <a:endParaRPr lang="en-GB" dirty="0">
              <a:solidFill>
                <a:srgbClr val="0033CC"/>
              </a:solidFill>
              <a:latin typeface="Arial" panose="020B0604020202020204" pitchFamily="34" charset="0"/>
              <a:cs typeface="Arial" panose="020B0604020202020204" pitchFamily="34" charset="0"/>
            </a:endParaRPr>
          </a:p>
          <a:p>
            <a:r>
              <a:rPr lang="en-GB" dirty="0">
                <a:solidFill>
                  <a:srgbClr val="0033CC"/>
                </a:solidFill>
                <a:latin typeface="Arial" panose="020B0604020202020204" pitchFamily="34" charset="0"/>
                <a:cs typeface="Arial" panose="020B0604020202020204" pitchFamily="34" charset="0"/>
              </a:rPr>
              <a:t>In January 2017 a repeat scan showed tumour reduction.  At that point the patient stopped taking Pharmaceutical Grade Synthetic Cannabidiol and switched to Cannabis Oil extract obtained from an Internet site. </a:t>
            </a:r>
          </a:p>
          <a:p>
            <a:endParaRPr lang="en-GB" dirty="0">
              <a:solidFill>
                <a:srgbClr val="0033CC"/>
              </a:solidFill>
              <a:latin typeface="Arial" panose="020B0604020202020204" pitchFamily="34" charset="0"/>
              <a:cs typeface="Arial" panose="020B0604020202020204" pitchFamily="34" charset="0"/>
            </a:endParaRPr>
          </a:p>
          <a:p>
            <a:r>
              <a:rPr lang="en-GB" dirty="0">
                <a:solidFill>
                  <a:srgbClr val="0033CC"/>
                </a:solidFill>
                <a:latin typeface="Arial" panose="020B0604020202020204" pitchFamily="34" charset="0"/>
                <a:cs typeface="Arial" panose="020B0604020202020204" pitchFamily="34" charset="0"/>
              </a:rPr>
              <a:t>Further scan carried out in March 2018 showed doubling of tumour size and more growth down the brain stem. He has since restarted Pharmaceutical Grade Synthetic Cannabidiol and throughout has continued to take the Metformin, Atorvastatin, Doxycycline and Mebendazole. </a:t>
            </a:r>
          </a:p>
          <a:p>
            <a:endParaRPr lang="en-GB" dirty="0">
              <a:solidFill>
                <a:srgbClr val="0033CC"/>
              </a:solidFill>
              <a:latin typeface="Arial" panose="020B0604020202020204" pitchFamily="34" charset="0"/>
              <a:cs typeface="Arial" panose="020B0604020202020204" pitchFamily="34" charset="0"/>
            </a:endParaRPr>
          </a:p>
          <a:p>
            <a:r>
              <a:rPr lang="en-GB" dirty="0">
                <a:solidFill>
                  <a:srgbClr val="0033CC"/>
                </a:solidFill>
                <a:latin typeface="Arial" panose="020B0604020202020204" pitchFamily="34" charset="0"/>
                <a:cs typeface="Arial" panose="020B0604020202020204" pitchFamily="34" charset="0"/>
              </a:rPr>
              <a:t>So, the only change in November 2017 was stopping the Pharmaceutical Grade Synthetic Cannabidiol and switching to Cannabis Oil Extract obtained on the Internet. </a:t>
            </a:r>
          </a:p>
        </p:txBody>
      </p:sp>
    </p:spTree>
    <p:extLst>
      <p:ext uri="{BB962C8B-B14F-4D97-AF65-F5344CB8AC3E}">
        <p14:creationId xmlns:p14="http://schemas.microsoft.com/office/powerpoint/2010/main" val="2926863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63221A-D598-4603-9C3D-A040580C513F}"/>
              </a:ext>
            </a:extLst>
          </p:cNvPr>
          <p:cNvSpPr>
            <a:spLocks noGrp="1"/>
          </p:cNvSpPr>
          <p:nvPr>
            <p:ph type="sldNum" sz="quarter" idx="12"/>
          </p:nvPr>
        </p:nvSpPr>
        <p:spPr/>
        <p:txBody>
          <a:bodyPr/>
          <a:lstStyle/>
          <a:p>
            <a:fld id="{D0F9BF1E-D58A-44B4-8039-B73644BDA217}" type="slidenum">
              <a:rPr lang="en-GB" smtClean="0"/>
              <a:pPr/>
              <a:t>29</a:t>
            </a:fld>
            <a:endParaRPr lang="en-GB" dirty="0"/>
          </a:p>
        </p:txBody>
      </p:sp>
      <p:pic>
        <p:nvPicPr>
          <p:cNvPr id="5" name="Picture 4" descr="A screenshot of a cell phone&#10;&#10;Description generated with very high confidence">
            <a:extLst>
              <a:ext uri="{FF2B5EF4-FFF2-40B4-BE49-F238E27FC236}">
                <a16:creationId xmlns:a16="http://schemas.microsoft.com/office/drawing/2014/main" id="{9F046298-5BDC-443C-B2E3-E00D82FB29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9666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EE11A9-E036-40DA-B5BE-392DA0C98D42}"/>
              </a:ext>
            </a:extLst>
          </p:cNvPr>
          <p:cNvSpPr>
            <a:spLocks noGrp="1"/>
          </p:cNvSpPr>
          <p:nvPr>
            <p:ph type="sldNum" sz="quarter" idx="12"/>
          </p:nvPr>
        </p:nvSpPr>
        <p:spPr/>
        <p:txBody>
          <a:bodyPr/>
          <a:lstStyle/>
          <a:p>
            <a:fld id="{D0F9BF1E-D58A-44B4-8039-B73644BDA217}" type="slidenum">
              <a:rPr lang="en-GB" smtClean="0"/>
              <a:pPr/>
              <a:t>3</a:t>
            </a:fld>
            <a:endParaRPr lang="en-GB" dirty="0"/>
          </a:p>
        </p:txBody>
      </p:sp>
      <p:pic>
        <p:nvPicPr>
          <p:cNvPr id="6" name="Picture 5">
            <a:extLst>
              <a:ext uri="{FF2B5EF4-FFF2-40B4-BE49-F238E27FC236}">
                <a16:creationId xmlns:a16="http://schemas.microsoft.com/office/drawing/2014/main" id="{94592812-66A5-4C93-BD3D-542D7E1301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2637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51180E-FB67-442E-8BDD-B85CD95BD1B0}"/>
              </a:ext>
            </a:extLst>
          </p:cNvPr>
          <p:cNvSpPr>
            <a:spLocks noGrp="1"/>
          </p:cNvSpPr>
          <p:nvPr>
            <p:ph type="sldNum" sz="quarter" idx="12"/>
          </p:nvPr>
        </p:nvSpPr>
        <p:spPr/>
        <p:txBody>
          <a:bodyPr/>
          <a:lstStyle/>
          <a:p>
            <a:fld id="{D0F9BF1E-D58A-44B4-8039-B73644BDA217}" type="slidenum">
              <a:rPr lang="en-GB" smtClean="0"/>
              <a:pPr/>
              <a:t>30</a:t>
            </a:fld>
            <a:endParaRPr lang="en-GB" dirty="0"/>
          </a:p>
        </p:txBody>
      </p:sp>
      <p:pic>
        <p:nvPicPr>
          <p:cNvPr id="5" name="Picture 4" descr="A screenshot of a cell phone&#10;&#10;Description generated with high confidence">
            <a:extLst>
              <a:ext uri="{FF2B5EF4-FFF2-40B4-BE49-F238E27FC236}">
                <a16:creationId xmlns:a16="http://schemas.microsoft.com/office/drawing/2014/main" id="{1DE9B712-1A09-4555-BC1E-260A24DE03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6474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0368"/>
            <a:ext cx="10515600" cy="1325563"/>
          </a:xfrm>
        </p:spPr>
        <p:txBody>
          <a:bodyPr>
            <a:normAutofit/>
          </a:bodyPr>
          <a:lstStyle/>
          <a:p>
            <a:r>
              <a:rPr lang="en-GB" sz="4800" b="1" dirty="0">
                <a:solidFill>
                  <a:srgbClr val="0033CC"/>
                </a:solidFill>
                <a:latin typeface="Arial" panose="020B0604020202020204" pitchFamily="34" charset="0"/>
                <a:cs typeface="Arial" panose="020B0604020202020204" pitchFamily="34" charset="0"/>
              </a:rPr>
              <a:t>Conclusion</a:t>
            </a:r>
          </a:p>
        </p:txBody>
      </p:sp>
      <p:sp>
        <p:nvSpPr>
          <p:cNvPr id="3" name="Content Placeholder 2"/>
          <p:cNvSpPr>
            <a:spLocks noGrp="1"/>
          </p:cNvSpPr>
          <p:nvPr>
            <p:ph idx="1"/>
          </p:nvPr>
        </p:nvSpPr>
        <p:spPr/>
        <p:txBody>
          <a:bodyPr>
            <a:normAutofit/>
          </a:bodyPr>
          <a:lstStyle/>
          <a:p>
            <a:pPr marL="0" indent="0">
              <a:buNone/>
            </a:pPr>
            <a:r>
              <a:rPr lang="en-GB" sz="2500" dirty="0">
                <a:solidFill>
                  <a:srgbClr val="0033CC"/>
                </a:solidFill>
                <a:latin typeface="Arial" panose="020B0604020202020204" pitchFamily="34" charset="0"/>
                <a:cs typeface="Arial" panose="020B0604020202020204" pitchFamily="34" charset="0"/>
              </a:rPr>
              <a:t>Pharmaceutical Grade Synthetic Cannabidiol is safe, even at large doses. It has potential in a wide range of uses and needs to gain more recognition. </a:t>
            </a:r>
          </a:p>
          <a:p>
            <a:pPr marL="0" indent="0">
              <a:buNone/>
            </a:pPr>
            <a:r>
              <a:rPr lang="en-GB" sz="2500" dirty="0">
                <a:solidFill>
                  <a:srgbClr val="0033CC"/>
                </a:solidFill>
                <a:latin typeface="Arial" panose="020B0604020202020204" pitchFamily="34" charset="0"/>
                <a:cs typeface="Arial" panose="020B0604020202020204" pitchFamily="34" charset="0"/>
              </a:rPr>
              <a:t>It is no surprise that Cannabidiol has been used for centuries for recreation purposes, but also for medicinal purposes, so therefore, if for nothing else this has been used for health benefits, but clearly the THC content is addictive and is certainly dangerous for the developing brain in teenagers, increases the risk of psychotic illness, and indeed, a range of psychiatric conditions. </a:t>
            </a:r>
          </a:p>
        </p:txBody>
      </p:sp>
      <p:sp>
        <p:nvSpPr>
          <p:cNvPr id="4" name="Slide Number Placeholder 3"/>
          <p:cNvSpPr>
            <a:spLocks noGrp="1"/>
          </p:cNvSpPr>
          <p:nvPr>
            <p:ph type="sldNum" sz="quarter" idx="12"/>
          </p:nvPr>
        </p:nvSpPr>
        <p:spPr/>
        <p:txBody>
          <a:bodyPr/>
          <a:lstStyle/>
          <a:p>
            <a:fld id="{D0F9BF1E-D58A-44B4-8039-B73644BDA217}" type="slidenum">
              <a:rPr lang="en-GB" smtClean="0"/>
              <a:pPr/>
              <a:t>31</a:t>
            </a:fld>
            <a:endParaRPr lang="en-GB" dirty="0"/>
          </a:p>
        </p:txBody>
      </p:sp>
    </p:spTree>
    <p:extLst>
      <p:ext uri="{BB962C8B-B14F-4D97-AF65-F5344CB8AC3E}">
        <p14:creationId xmlns:p14="http://schemas.microsoft.com/office/powerpoint/2010/main" val="4064374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DC4B1-5646-4BA4-9842-C9B3A233E213}"/>
              </a:ext>
            </a:extLst>
          </p:cNvPr>
          <p:cNvSpPr>
            <a:spLocks noGrp="1"/>
          </p:cNvSpPr>
          <p:nvPr>
            <p:ph type="sldNum" sz="quarter" idx="12"/>
          </p:nvPr>
        </p:nvSpPr>
        <p:spPr/>
        <p:txBody>
          <a:bodyPr/>
          <a:lstStyle/>
          <a:p>
            <a:fld id="{D0F9BF1E-D58A-44B4-8039-B73644BDA217}" type="slidenum">
              <a:rPr lang="en-GB" smtClean="0"/>
              <a:pPr/>
              <a:t>32</a:t>
            </a:fld>
            <a:endParaRPr lang="en-GB" dirty="0"/>
          </a:p>
        </p:txBody>
      </p:sp>
      <p:sp>
        <p:nvSpPr>
          <p:cNvPr id="3" name="TextBox 2">
            <a:extLst>
              <a:ext uri="{FF2B5EF4-FFF2-40B4-BE49-F238E27FC236}">
                <a16:creationId xmlns:a16="http://schemas.microsoft.com/office/drawing/2014/main" id="{F9BD3E11-E644-41BD-9A29-27ABE0634AAC}"/>
              </a:ext>
            </a:extLst>
          </p:cNvPr>
          <p:cNvSpPr txBox="1"/>
          <p:nvPr/>
        </p:nvSpPr>
        <p:spPr>
          <a:xfrm>
            <a:off x="382772" y="1765005"/>
            <a:ext cx="10971028" cy="3754874"/>
          </a:xfrm>
          <a:prstGeom prst="rect">
            <a:avLst/>
          </a:prstGeom>
          <a:noFill/>
        </p:spPr>
        <p:txBody>
          <a:bodyPr wrap="square" rtlCol="0">
            <a:spAutoFit/>
          </a:bodyPr>
          <a:lstStyle/>
          <a:p>
            <a:pPr algn="ctr"/>
            <a:r>
              <a:rPr lang="en-GB" sz="3400" b="1" dirty="0">
                <a:solidFill>
                  <a:srgbClr val="0033CC"/>
                </a:solidFill>
                <a:latin typeface="Arial" panose="020B0604020202020204" pitchFamily="34" charset="0"/>
                <a:cs typeface="Arial" panose="020B0604020202020204" pitchFamily="34" charset="0"/>
              </a:rPr>
              <a:t>Pharmaceutical Grade Synthetic Cannabidiol can be prescribed by any Doctor. </a:t>
            </a:r>
          </a:p>
          <a:p>
            <a:pPr algn="ctr"/>
            <a:endParaRPr lang="en-GB" sz="3400" b="1" dirty="0">
              <a:solidFill>
                <a:srgbClr val="0033CC"/>
              </a:solidFill>
              <a:latin typeface="Arial" panose="020B0604020202020204" pitchFamily="34" charset="0"/>
              <a:cs typeface="Arial" panose="020B0604020202020204" pitchFamily="34" charset="0"/>
            </a:endParaRPr>
          </a:p>
          <a:p>
            <a:pPr algn="ctr"/>
            <a:r>
              <a:rPr lang="en-GB" sz="3400" b="1" dirty="0">
                <a:solidFill>
                  <a:srgbClr val="0033CC"/>
                </a:solidFill>
                <a:latin typeface="Arial" panose="020B0604020202020204" pitchFamily="34" charset="0"/>
                <a:cs typeface="Arial" panose="020B0604020202020204" pitchFamily="34" charset="0"/>
              </a:rPr>
              <a:t>Any Doctor interested should make contact with </a:t>
            </a:r>
          </a:p>
          <a:p>
            <a:pPr algn="ctr"/>
            <a:r>
              <a:rPr lang="en-GB" sz="3400" b="1" dirty="0">
                <a:solidFill>
                  <a:srgbClr val="0033CC"/>
                </a:solidFill>
                <a:latin typeface="Arial" panose="020B0604020202020204" pitchFamily="34" charset="0"/>
                <a:cs typeface="Arial" panose="020B0604020202020204" pitchFamily="34" charset="0"/>
              </a:rPr>
              <a:t>Dr Julian Kenyon via </a:t>
            </a:r>
          </a:p>
          <a:p>
            <a:pPr algn="ctr"/>
            <a:r>
              <a:rPr lang="en-GB" sz="3400" b="1" dirty="0">
                <a:solidFill>
                  <a:srgbClr val="0033CC"/>
                </a:solidFill>
                <a:latin typeface="Arial" panose="020B0604020202020204" pitchFamily="34" charset="0"/>
                <a:cs typeface="Arial" panose="020B0604020202020204" pitchFamily="34" charset="0"/>
                <a:hlinkClick r:id="rId2"/>
              </a:rPr>
              <a:t>secretaries@doveclinic.com</a:t>
            </a:r>
            <a:r>
              <a:rPr lang="en-GB" sz="3400" b="1" dirty="0">
                <a:solidFill>
                  <a:srgbClr val="0033CC"/>
                </a:solidFill>
                <a:latin typeface="Arial" panose="020B0604020202020204" pitchFamily="34" charset="0"/>
                <a:cs typeface="Arial" panose="020B0604020202020204" pitchFamily="34" charset="0"/>
              </a:rPr>
              <a:t> </a:t>
            </a:r>
          </a:p>
          <a:p>
            <a:pPr algn="ctr"/>
            <a:endParaRPr lang="en-GB" sz="3400" dirty="0"/>
          </a:p>
        </p:txBody>
      </p:sp>
    </p:spTree>
    <p:extLst>
      <p:ext uri="{BB962C8B-B14F-4D97-AF65-F5344CB8AC3E}">
        <p14:creationId xmlns:p14="http://schemas.microsoft.com/office/powerpoint/2010/main" val="262864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21248D-122B-4F46-AD6C-D0E2984C9AD9}"/>
              </a:ext>
            </a:extLst>
          </p:cNvPr>
          <p:cNvSpPr>
            <a:spLocks noGrp="1"/>
          </p:cNvSpPr>
          <p:nvPr>
            <p:ph type="sldNum" sz="quarter" idx="12"/>
          </p:nvPr>
        </p:nvSpPr>
        <p:spPr/>
        <p:txBody>
          <a:bodyPr/>
          <a:lstStyle/>
          <a:p>
            <a:fld id="{D0F9BF1E-D58A-44B4-8039-B73644BDA217}" type="slidenum">
              <a:rPr lang="en-GB" smtClean="0"/>
              <a:pPr/>
              <a:t>4</a:t>
            </a:fld>
            <a:endParaRPr lang="en-GB" dirty="0"/>
          </a:p>
        </p:txBody>
      </p:sp>
      <p:pic>
        <p:nvPicPr>
          <p:cNvPr id="6" name="Picture 5">
            <a:extLst>
              <a:ext uri="{FF2B5EF4-FFF2-40B4-BE49-F238E27FC236}">
                <a16:creationId xmlns:a16="http://schemas.microsoft.com/office/drawing/2014/main" id="{0AE10783-F01A-4274-9757-68AEBC6F5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95585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5C4851-53A0-4AFD-B5B4-FA066DBCE25F}"/>
              </a:ext>
            </a:extLst>
          </p:cNvPr>
          <p:cNvSpPr>
            <a:spLocks noGrp="1"/>
          </p:cNvSpPr>
          <p:nvPr>
            <p:ph type="sldNum" sz="quarter" idx="12"/>
          </p:nvPr>
        </p:nvSpPr>
        <p:spPr/>
        <p:txBody>
          <a:bodyPr/>
          <a:lstStyle/>
          <a:p>
            <a:fld id="{D0F9BF1E-D58A-44B4-8039-B73644BDA217}" type="slidenum">
              <a:rPr lang="en-GB" smtClean="0"/>
              <a:pPr/>
              <a:t>5</a:t>
            </a:fld>
            <a:endParaRPr lang="en-GB" dirty="0"/>
          </a:p>
        </p:txBody>
      </p:sp>
      <p:pic>
        <p:nvPicPr>
          <p:cNvPr id="6" name="Picture 5">
            <a:extLst>
              <a:ext uri="{FF2B5EF4-FFF2-40B4-BE49-F238E27FC236}">
                <a16:creationId xmlns:a16="http://schemas.microsoft.com/office/drawing/2014/main" id="{C1CE1E88-FCF0-4ECF-BD4E-1D6302B28C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161317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E725080-D635-44DE-BB53-788F3244B234}"/>
              </a:ext>
            </a:extLst>
          </p:cNvPr>
          <p:cNvSpPr/>
          <p:nvPr/>
        </p:nvSpPr>
        <p:spPr>
          <a:xfrm>
            <a:off x="0" y="0"/>
            <a:ext cx="12191999" cy="6858000"/>
          </a:xfrm>
          <a:prstGeom prst="round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DD745A2C-2FA5-4597-8E15-357F76817AE5}"/>
              </a:ext>
            </a:extLst>
          </p:cNvPr>
          <p:cNvSpPr>
            <a:spLocks noGrp="1"/>
          </p:cNvSpPr>
          <p:nvPr>
            <p:ph type="sldNum" sz="quarter" idx="12"/>
          </p:nvPr>
        </p:nvSpPr>
        <p:spPr/>
        <p:txBody>
          <a:bodyPr/>
          <a:lstStyle/>
          <a:p>
            <a:fld id="{D0F9BF1E-D58A-44B4-8039-B73644BDA217}" type="slidenum">
              <a:rPr lang="en-GB" smtClean="0"/>
              <a:pPr/>
              <a:t>6</a:t>
            </a:fld>
            <a:endParaRPr lang="en-GB" dirty="0"/>
          </a:p>
        </p:txBody>
      </p:sp>
      <p:sp>
        <p:nvSpPr>
          <p:cNvPr id="6" name="TextBox 5">
            <a:extLst>
              <a:ext uri="{FF2B5EF4-FFF2-40B4-BE49-F238E27FC236}">
                <a16:creationId xmlns:a16="http://schemas.microsoft.com/office/drawing/2014/main" id="{870BB3CD-6558-4105-B682-D628E47FCD78}"/>
              </a:ext>
            </a:extLst>
          </p:cNvPr>
          <p:cNvSpPr txBox="1"/>
          <p:nvPr/>
        </p:nvSpPr>
        <p:spPr>
          <a:xfrm>
            <a:off x="720969" y="136525"/>
            <a:ext cx="11043138" cy="7478970"/>
          </a:xfrm>
          <a:prstGeom prst="rect">
            <a:avLst/>
          </a:prstGeom>
          <a:noFill/>
        </p:spPr>
        <p:txBody>
          <a:bodyPr wrap="square" rtlCol="0">
            <a:spAutoFit/>
          </a:bodyPr>
          <a:lstStyle/>
          <a:p>
            <a:r>
              <a:rPr lang="en-US" sz="2400" dirty="0"/>
              <a:t>Cannabidiol is both a Chemosensitiser and a Radiosensitiser and therefore both of these treatments will work more effectively when using Cannabidiol and the side effects will be less. </a:t>
            </a:r>
          </a:p>
          <a:p>
            <a:r>
              <a:rPr lang="en-US" sz="2400" dirty="0"/>
              <a:t> </a:t>
            </a:r>
          </a:p>
          <a:p>
            <a:r>
              <a:rPr lang="en-US" sz="2400" b="1" dirty="0"/>
              <a:t>CBD and THC</a:t>
            </a:r>
          </a:p>
          <a:p>
            <a:r>
              <a:rPr lang="en-US" sz="2400" dirty="0"/>
              <a:t>THC potentiates CBD, but only tiny amounts are needed.  This principally applies to cases of Brain </a:t>
            </a:r>
            <a:r>
              <a:rPr lang="en-GB" sz="2400" dirty="0"/>
              <a:t>Tumours</a:t>
            </a:r>
            <a:r>
              <a:rPr lang="en-US" sz="2400" dirty="0"/>
              <a:t>.  However, the majority of patients are best served by using CBD alone. </a:t>
            </a:r>
          </a:p>
          <a:p>
            <a:endParaRPr lang="en-US" sz="2400" dirty="0"/>
          </a:p>
          <a:p>
            <a:r>
              <a:rPr lang="en-US" sz="2400" b="1" dirty="0"/>
              <a:t>Side effects</a:t>
            </a:r>
            <a:endParaRPr lang="en-US" sz="2400" dirty="0"/>
          </a:p>
          <a:p>
            <a:r>
              <a:rPr lang="en-US" sz="2400" dirty="0"/>
              <a:t>We have not come across any side effects of Cannabidiol, even at very high doses, therefore we have been unable to  define a maximum tolerated dose.  This speaks a lot for the safety of this approach. </a:t>
            </a:r>
          </a:p>
          <a:p>
            <a:r>
              <a:rPr lang="en-US" sz="2400" dirty="0"/>
              <a:t>In our experience, Cannabidiol needs to be taken for a minimum of six months. </a:t>
            </a:r>
          </a:p>
          <a:p>
            <a:r>
              <a:rPr lang="en-US" sz="2400" dirty="0"/>
              <a:t>                                                     </a:t>
            </a:r>
          </a:p>
          <a:p>
            <a:r>
              <a:rPr lang="en-US" sz="2400" b="1" dirty="0"/>
              <a:t>Legal ‘Umbrella’</a:t>
            </a:r>
            <a:endParaRPr lang="en-US" sz="2400" dirty="0"/>
          </a:p>
          <a:p>
            <a:r>
              <a:rPr lang="en-US" sz="2400" dirty="0"/>
              <a:t>The legal ‘Umbrella’ for the use of Cannabidiol is the Pharmaceutical Specials scheme, which is administered by the Medicines and Health Regulatory Agency. </a:t>
            </a:r>
          </a:p>
          <a:p>
            <a:endParaRPr lang="en-US" sz="2400" dirty="0"/>
          </a:p>
          <a:p>
            <a:endParaRPr lang="en-GB" sz="2400" dirty="0"/>
          </a:p>
        </p:txBody>
      </p:sp>
    </p:spTree>
    <p:extLst>
      <p:ext uri="{BB962C8B-B14F-4D97-AF65-F5344CB8AC3E}">
        <p14:creationId xmlns:p14="http://schemas.microsoft.com/office/powerpoint/2010/main" val="3220233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264" y="136525"/>
            <a:ext cx="10656794" cy="1674625"/>
          </a:xfrm>
        </p:spPr>
        <p:txBody>
          <a:bodyPr>
            <a:normAutofit/>
          </a:bodyPr>
          <a:lstStyle/>
          <a:p>
            <a:pPr algn="l"/>
            <a:r>
              <a:rPr lang="en-GB" sz="4800" b="1" dirty="0">
                <a:solidFill>
                  <a:srgbClr val="0033CC"/>
                </a:solidFill>
                <a:latin typeface="Arial" panose="020B0604020202020204" pitchFamily="34" charset="0"/>
                <a:cs typeface="Arial" panose="020B0604020202020204" pitchFamily="34" charset="0"/>
              </a:rPr>
              <a:t>Definition of Cannabidiol (CBD) </a:t>
            </a:r>
            <a:br>
              <a:rPr lang="en-GB" sz="4800" dirty="0">
                <a:solidFill>
                  <a:srgbClr val="0033CC"/>
                </a:solidFill>
              </a:rPr>
            </a:br>
            <a:endParaRPr lang="en-GB" sz="4800" dirty="0">
              <a:solidFill>
                <a:srgbClr val="0033CC"/>
              </a:solidFill>
            </a:endParaRPr>
          </a:p>
        </p:txBody>
      </p:sp>
      <p:sp>
        <p:nvSpPr>
          <p:cNvPr id="3" name="Subtitle 2"/>
          <p:cNvSpPr>
            <a:spLocks noGrp="1"/>
          </p:cNvSpPr>
          <p:nvPr>
            <p:ph type="subTitle" idx="1"/>
          </p:nvPr>
        </p:nvSpPr>
        <p:spPr>
          <a:xfrm>
            <a:off x="504264" y="1342651"/>
            <a:ext cx="11312339" cy="5378824"/>
          </a:xfrm>
        </p:spPr>
        <p:txBody>
          <a:bodyPr>
            <a:normAutofit fontScale="92500" lnSpcReduction="10000"/>
          </a:bodyPr>
          <a:lstStyle/>
          <a:p>
            <a:pPr algn="l"/>
            <a:r>
              <a:rPr lang="en-GB" dirty="0">
                <a:solidFill>
                  <a:srgbClr val="0033CC"/>
                </a:solidFill>
                <a:latin typeface="Arial" panose="020B0604020202020204" pitchFamily="34" charset="0"/>
                <a:cs typeface="Arial" panose="020B0604020202020204" pitchFamily="34" charset="0"/>
              </a:rPr>
              <a:t>We are able to prescribe Cannabidiol (CBD) under the ‘Specials Pharmaceutical Scheme’ as regulated by the MHRA (Medicines Health Regulatory Association) on an informed consent, named patient basis under the guidance and supervision of a trained Medical Doctor. </a:t>
            </a:r>
          </a:p>
          <a:p>
            <a:pPr algn="l"/>
            <a:r>
              <a:rPr lang="en-GB" dirty="0">
                <a:solidFill>
                  <a:srgbClr val="0033CC"/>
                </a:solidFill>
                <a:latin typeface="Arial" panose="020B0604020202020204" pitchFamily="34" charset="0"/>
                <a:cs typeface="Arial" panose="020B0604020202020204" pitchFamily="34" charset="0"/>
              </a:rPr>
              <a:t>This is a synthetic copy of the Cannabidiol molecule found in cannabis.  It is only possible to produce concentrate from the cannabis plant at 5% or thereabouts.  Making it synthetically we can get 100% preparation at 100% concentration and this is very important in terms of clinical effect. This enables us to prescribe this legally.  </a:t>
            </a:r>
          </a:p>
          <a:p>
            <a:pPr algn="l"/>
            <a:r>
              <a:rPr lang="en-GB" dirty="0">
                <a:solidFill>
                  <a:srgbClr val="0033CC"/>
                </a:solidFill>
                <a:latin typeface="Arial" panose="020B0604020202020204" pitchFamily="34" charset="0"/>
                <a:cs typeface="Arial" panose="020B0604020202020204" pitchFamily="34" charset="0"/>
              </a:rPr>
              <a:t>The dose of CBD is variable, according to the staging and type of disease being treated.  It is generally given on a pulsed basis – 3 days on, 3 days off because this is found to be more effective than a continuous dosage regime.  </a:t>
            </a:r>
          </a:p>
          <a:p>
            <a:pPr algn="l"/>
            <a:r>
              <a:rPr lang="en-GB" dirty="0">
                <a:solidFill>
                  <a:srgbClr val="0033CC"/>
                </a:solidFill>
                <a:latin typeface="Arial" panose="020B0604020202020204" pitchFamily="34" charset="0"/>
                <a:cs typeface="Arial" panose="020B0604020202020204" pitchFamily="34" charset="0"/>
              </a:rPr>
              <a:t>When extracted from the plant, Cannabis Oil concentrates are contaminated with a whole range of cannabinoids, and they mostly average between 0.5% to a high of 2.6% of Cannabidiol concentration.</a:t>
            </a:r>
          </a:p>
          <a:p>
            <a:pPr algn="l"/>
            <a:r>
              <a:rPr lang="en-GB" dirty="0">
                <a:solidFill>
                  <a:srgbClr val="0033CC"/>
                </a:solidFill>
                <a:latin typeface="Arial" panose="020B0604020202020204" pitchFamily="34" charset="0"/>
                <a:cs typeface="Arial" panose="020B0604020202020204" pitchFamily="34" charset="0"/>
              </a:rPr>
              <a:t>http://www.fda.gov/newsevents/publichealthfocus/ucm435591.htm</a:t>
            </a:r>
          </a:p>
          <a:p>
            <a:pPr algn="r"/>
            <a:r>
              <a:rPr lang="en-GB" sz="2000" dirty="0">
                <a:solidFill>
                  <a:srgbClr val="0033CC"/>
                </a:solidFill>
                <a:latin typeface="Arial" panose="020B0604020202020204" pitchFamily="34" charset="0"/>
                <a:cs typeface="Arial" panose="020B0604020202020204" pitchFamily="34" charset="0"/>
              </a:rPr>
              <a:t>Continued.</a:t>
            </a:r>
            <a:r>
              <a:rPr lang="en-GB" sz="2000" dirty="0">
                <a:solidFill>
                  <a:srgbClr val="002060"/>
                </a:solidFill>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2"/>
          </p:nvPr>
        </p:nvSpPr>
        <p:spPr/>
        <p:txBody>
          <a:bodyPr/>
          <a:lstStyle/>
          <a:p>
            <a:fld id="{D0F9BF1E-D58A-44B4-8039-B73644BDA217}" type="slidenum">
              <a:rPr lang="en-GB" smtClean="0"/>
              <a:pPr/>
              <a:t>7</a:t>
            </a:fld>
            <a:endParaRPr lang="en-GB" dirty="0"/>
          </a:p>
        </p:txBody>
      </p:sp>
    </p:spTree>
    <p:extLst>
      <p:ext uri="{BB962C8B-B14F-4D97-AF65-F5344CB8AC3E}">
        <p14:creationId xmlns:p14="http://schemas.microsoft.com/office/powerpoint/2010/main" val="1160826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85925"/>
            <a:ext cx="10515600" cy="4693360"/>
          </a:xfrm>
        </p:spPr>
        <p:txBody>
          <a:bodyPr>
            <a:normAutofit/>
          </a:bodyPr>
          <a:lstStyle/>
          <a:p>
            <a:pPr marL="0" indent="0">
              <a:buNone/>
            </a:pPr>
            <a:r>
              <a:rPr lang="en-GB" sz="2200" dirty="0">
                <a:solidFill>
                  <a:srgbClr val="0033CC"/>
                </a:solidFill>
                <a:latin typeface="Arial" panose="020B0604020202020204" pitchFamily="34" charset="0"/>
                <a:cs typeface="Arial" panose="020B0604020202020204" pitchFamily="34" charset="0"/>
              </a:rPr>
              <a:t>We use synthetic Pharmaceutical Grade Cannabidiol in oily drops 5% w/v in 20 ml bottles. This bottle contains 730 drops. </a:t>
            </a:r>
          </a:p>
          <a:p>
            <a:pPr marL="0" indent="0">
              <a:buNone/>
            </a:pPr>
            <a:endParaRPr lang="en-GB" sz="2200" dirty="0">
              <a:solidFill>
                <a:srgbClr val="0033CC"/>
              </a:solidFill>
              <a:latin typeface="Arial" panose="020B0604020202020204" pitchFamily="34" charset="0"/>
              <a:cs typeface="Arial" panose="020B0604020202020204" pitchFamily="34" charset="0"/>
            </a:endParaRPr>
          </a:p>
          <a:p>
            <a:pPr marL="0" indent="0">
              <a:buNone/>
            </a:pPr>
            <a:r>
              <a:rPr lang="en-GB" sz="2200" dirty="0">
                <a:solidFill>
                  <a:srgbClr val="0033CC"/>
                </a:solidFill>
                <a:latin typeface="Arial" panose="020B0604020202020204" pitchFamily="34" charset="0"/>
                <a:cs typeface="Arial" panose="020B0604020202020204" pitchFamily="34" charset="0"/>
              </a:rPr>
              <a:t>Each drop contains 1 mg of synthetic Pharmaceutical Grade Cannabidiol in neutral oil.</a:t>
            </a:r>
          </a:p>
          <a:p>
            <a:pPr marL="0" indent="0">
              <a:buNone/>
            </a:pPr>
            <a:endParaRPr lang="en-GB" sz="2200" dirty="0">
              <a:solidFill>
                <a:srgbClr val="0033CC"/>
              </a:solidFill>
              <a:latin typeface="Arial" panose="020B0604020202020204" pitchFamily="34" charset="0"/>
              <a:cs typeface="Arial" panose="020B0604020202020204" pitchFamily="34" charset="0"/>
            </a:endParaRPr>
          </a:p>
          <a:p>
            <a:pPr marL="0" indent="0">
              <a:buNone/>
            </a:pPr>
            <a:r>
              <a:rPr lang="en-GB" sz="2200" dirty="0">
                <a:solidFill>
                  <a:srgbClr val="0033CC"/>
                </a:solidFill>
                <a:latin typeface="Arial" panose="020B0604020202020204" pitchFamily="34" charset="0"/>
                <a:cs typeface="Arial" panose="020B0604020202020204" pitchFamily="34" charset="0"/>
              </a:rPr>
              <a:t>40% of our patients who are now on Pharmaceutical Grade Synthetic Cannabidiol had previously been taking Cannabis Oil obtained over the Internet, with no response. </a:t>
            </a:r>
          </a:p>
        </p:txBody>
      </p:sp>
      <p:sp>
        <p:nvSpPr>
          <p:cNvPr id="2" name="Slide Number Placeholder 1"/>
          <p:cNvSpPr>
            <a:spLocks noGrp="1"/>
          </p:cNvSpPr>
          <p:nvPr>
            <p:ph type="sldNum" sz="quarter" idx="12"/>
          </p:nvPr>
        </p:nvSpPr>
        <p:spPr/>
        <p:txBody>
          <a:bodyPr/>
          <a:lstStyle/>
          <a:p>
            <a:fld id="{D0F9BF1E-D58A-44B4-8039-B73644BDA217}" type="slidenum">
              <a:rPr lang="en-GB" smtClean="0"/>
              <a:pPr/>
              <a:t>8</a:t>
            </a:fld>
            <a:endParaRPr lang="en-GB" dirty="0"/>
          </a:p>
        </p:txBody>
      </p:sp>
      <p:sp>
        <p:nvSpPr>
          <p:cNvPr id="4" name="Rectangle 3">
            <a:extLst>
              <a:ext uri="{FF2B5EF4-FFF2-40B4-BE49-F238E27FC236}">
                <a16:creationId xmlns:a16="http://schemas.microsoft.com/office/drawing/2014/main" id="{3CC8403C-A5B9-4692-ACAC-16B943C88F23}"/>
              </a:ext>
            </a:extLst>
          </p:cNvPr>
          <p:cNvSpPr/>
          <p:nvPr/>
        </p:nvSpPr>
        <p:spPr>
          <a:xfrm>
            <a:off x="838200" y="386834"/>
            <a:ext cx="10248318" cy="830997"/>
          </a:xfrm>
          <a:prstGeom prst="rect">
            <a:avLst/>
          </a:prstGeom>
        </p:spPr>
        <p:txBody>
          <a:bodyPr wrap="none">
            <a:spAutoFit/>
          </a:bodyPr>
          <a:lstStyle/>
          <a:p>
            <a:r>
              <a:rPr lang="en-GB" sz="4800" b="1" dirty="0">
                <a:solidFill>
                  <a:srgbClr val="0033CC"/>
                </a:solidFill>
                <a:latin typeface="Arial" panose="020B0604020202020204" pitchFamily="34" charset="0"/>
                <a:cs typeface="Arial" panose="020B0604020202020204" pitchFamily="34" charset="0"/>
              </a:rPr>
              <a:t>Definition of Cannabidiol (CBD) </a:t>
            </a:r>
            <a:r>
              <a:rPr lang="en-GB" b="1" dirty="0">
                <a:solidFill>
                  <a:srgbClr val="0033CC"/>
                </a:solidFill>
                <a:latin typeface="Arial" panose="020B0604020202020204" pitchFamily="34" charset="0"/>
                <a:cs typeface="Arial" panose="020B0604020202020204" pitchFamily="34" charset="0"/>
              </a:rPr>
              <a:t>cont..</a:t>
            </a:r>
            <a:endParaRPr lang="en-GB" sz="4800" dirty="0"/>
          </a:p>
        </p:txBody>
      </p:sp>
    </p:spTree>
    <p:extLst>
      <p:ext uri="{BB962C8B-B14F-4D97-AF65-F5344CB8AC3E}">
        <p14:creationId xmlns:p14="http://schemas.microsoft.com/office/powerpoint/2010/main" val="2262391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675" y="1438275"/>
            <a:ext cx="11143690" cy="4538663"/>
          </a:xfrm>
        </p:spPr>
        <p:txBody>
          <a:bodyPr>
            <a:normAutofit/>
          </a:bodyPr>
          <a:lstStyle/>
          <a:p>
            <a:pPr marL="0" indent="0">
              <a:buNone/>
            </a:pPr>
            <a:r>
              <a:rPr lang="en-GB" sz="2200" dirty="0">
                <a:solidFill>
                  <a:srgbClr val="0033CC"/>
                </a:solidFill>
                <a:latin typeface="Arial" panose="020B0604020202020204" pitchFamily="34" charset="0"/>
                <a:cs typeface="Arial" panose="020B0604020202020204" pitchFamily="34" charset="0"/>
              </a:rPr>
              <a:t>Cannabidiol in cancer has a dose-response relationship and, as it is completely free of side effects, doses many times higher than the standard recommended dose are tolerated. </a:t>
            </a:r>
          </a:p>
          <a:p>
            <a:pPr marL="0" indent="0">
              <a:buNone/>
            </a:pPr>
            <a:r>
              <a:rPr lang="en-GB" sz="2200" dirty="0">
                <a:solidFill>
                  <a:srgbClr val="0033CC"/>
                </a:solidFill>
                <a:latin typeface="Arial" panose="020B0604020202020204" pitchFamily="34" charset="0"/>
                <a:cs typeface="Arial" panose="020B0604020202020204" pitchFamily="34" charset="0"/>
              </a:rPr>
              <a:t>In cancer we use a pulsed regime – 3 days on, 3 days off. This is significantly more effective than a continuous dosage, and is based on homeostatic immune oscillations in cancer patients.</a:t>
            </a:r>
          </a:p>
          <a:p>
            <a:pPr marL="0" indent="0">
              <a:buNone/>
            </a:pPr>
            <a:r>
              <a:rPr lang="en-GB" sz="2200" dirty="0">
                <a:solidFill>
                  <a:srgbClr val="0033CC"/>
                </a:solidFill>
                <a:latin typeface="Arial" panose="020B0604020202020204" pitchFamily="34" charset="0"/>
                <a:cs typeface="Arial" panose="020B0604020202020204" pitchFamily="34" charset="0"/>
              </a:rPr>
              <a:t>Of the 294 cases, 113 were assessable for various reasons.</a:t>
            </a:r>
          </a:p>
          <a:p>
            <a:pPr marL="0" indent="0">
              <a:buNone/>
            </a:pPr>
            <a:r>
              <a:rPr lang="en-GB" sz="2200" dirty="0">
                <a:solidFill>
                  <a:srgbClr val="0033CC"/>
                </a:solidFill>
                <a:latin typeface="Arial" panose="020B0604020202020204" pitchFamily="34" charset="0"/>
                <a:cs typeface="Arial" panose="020B0604020202020204" pitchFamily="34" charset="0"/>
              </a:rPr>
              <a:t>That is because many of the late-stage cancer patients only come to see us once and then we lose contact with them and any case where the use of Cannabidiol does not extend beyond three months is not assessable.</a:t>
            </a:r>
          </a:p>
          <a:p>
            <a:pPr marL="0" indent="0">
              <a:buNone/>
            </a:pPr>
            <a:r>
              <a:rPr lang="en-GB" sz="2200" dirty="0">
                <a:solidFill>
                  <a:srgbClr val="0033CC"/>
                </a:solidFill>
                <a:latin typeface="Arial" panose="020B0604020202020204" pitchFamily="34" charset="0"/>
                <a:cs typeface="Arial" panose="020B0604020202020204" pitchFamily="34" charset="0"/>
              </a:rPr>
              <a:t>Also there is a significant cohort of cases who have yet to reach six months to become assessable. </a:t>
            </a:r>
          </a:p>
          <a:p>
            <a:pPr marL="0" indent="0">
              <a:buNone/>
            </a:pPr>
            <a:endParaRPr lang="en-GB" sz="2200" dirty="0">
              <a:solidFill>
                <a:srgbClr val="0033CC"/>
              </a:solidFill>
              <a:latin typeface="Arial" panose="020B0604020202020204" pitchFamily="34" charset="0"/>
              <a:cs typeface="Arial" panose="020B0604020202020204" pitchFamily="34" charset="0"/>
            </a:endParaRPr>
          </a:p>
          <a:p>
            <a:pPr marL="0" indent="0">
              <a:buNone/>
            </a:pPr>
            <a:endParaRPr lang="en-GB" sz="2200" dirty="0">
              <a:solidFill>
                <a:srgbClr val="0033CC"/>
              </a:solidFill>
              <a:latin typeface="Arial" panose="020B0604020202020204" pitchFamily="34" charset="0"/>
              <a:cs typeface="Arial" panose="020B0604020202020204" pitchFamily="34" charset="0"/>
            </a:endParaRPr>
          </a:p>
          <a:p>
            <a:pPr marL="0" indent="0">
              <a:buNone/>
            </a:pPr>
            <a:endParaRPr lang="en-GB" sz="2200" dirty="0">
              <a:solidFill>
                <a:srgbClr val="002060"/>
              </a:solidFill>
            </a:endParaRPr>
          </a:p>
        </p:txBody>
      </p:sp>
      <p:sp>
        <p:nvSpPr>
          <p:cNvPr id="2" name="Slide Number Placeholder 1"/>
          <p:cNvSpPr>
            <a:spLocks noGrp="1"/>
          </p:cNvSpPr>
          <p:nvPr>
            <p:ph type="sldNum" sz="quarter" idx="12"/>
          </p:nvPr>
        </p:nvSpPr>
        <p:spPr/>
        <p:txBody>
          <a:bodyPr/>
          <a:lstStyle/>
          <a:p>
            <a:fld id="{D0F9BF1E-D58A-44B4-8039-B73644BDA217}" type="slidenum">
              <a:rPr lang="en-GB" smtClean="0"/>
              <a:pPr/>
              <a:t>9</a:t>
            </a:fld>
            <a:endParaRPr lang="en-GB" dirty="0"/>
          </a:p>
        </p:txBody>
      </p:sp>
      <p:sp>
        <p:nvSpPr>
          <p:cNvPr id="4" name="Rectangle 3">
            <a:extLst>
              <a:ext uri="{FF2B5EF4-FFF2-40B4-BE49-F238E27FC236}">
                <a16:creationId xmlns:a16="http://schemas.microsoft.com/office/drawing/2014/main" id="{09FAC199-742F-4E10-BE64-EDD6904CFC21}"/>
              </a:ext>
            </a:extLst>
          </p:cNvPr>
          <p:cNvSpPr/>
          <p:nvPr/>
        </p:nvSpPr>
        <p:spPr>
          <a:xfrm>
            <a:off x="370354" y="377309"/>
            <a:ext cx="7241085" cy="830997"/>
          </a:xfrm>
          <a:prstGeom prst="rect">
            <a:avLst/>
          </a:prstGeom>
        </p:spPr>
        <p:txBody>
          <a:bodyPr wrap="none">
            <a:spAutoFit/>
          </a:bodyPr>
          <a:lstStyle/>
          <a:p>
            <a:r>
              <a:rPr lang="en-GB" sz="4800" b="1" dirty="0">
                <a:solidFill>
                  <a:srgbClr val="0033CC"/>
                </a:solidFill>
                <a:latin typeface="Arial" panose="020B0604020202020204" pitchFamily="34" charset="0"/>
                <a:cs typeface="Arial" panose="020B0604020202020204" pitchFamily="34" charset="0"/>
              </a:rPr>
              <a:t>Cannabidiol and Cancer</a:t>
            </a:r>
            <a:endParaRPr lang="en-GB" sz="4800" dirty="0"/>
          </a:p>
        </p:txBody>
      </p:sp>
    </p:spTree>
    <p:extLst>
      <p:ext uri="{BB962C8B-B14F-4D97-AF65-F5344CB8AC3E}">
        <p14:creationId xmlns:p14="http://schemas.microsoft.com/office/powerpoint/2010/main" val="4071284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3248</TotalTime>
  <Words>2094</Words>
  <Application>Microsoft Office PowerPoint</Application>
  <PresentationFormat>Widescreen</PresentationFormat>
  <Paragraphs>377</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Times New Roman</vt:lpstr>
      <vt:lpstr>Office Theme</vt:lpstr>
      <vt:lpstr>Pharmaceutical Grade  Synthetic Cannabidiol  Overview: 294 cases with late-stage cancer, treated over a 4 year period</vt:lpstr>
      <vt:lpstr>  Dr Julian Kenyon  Medical Director   The Dove Clinic for Integrated Medicine  Winchester and London  www.doveclinic.com </vt:lpstr>
      <vt:lpstr>PowerPoint Presentation</vt:lpstr>
      <vt:lpstr>PowerPoint Presentation</vt:lpstr>
      <vt:lpstr>PowerPoint Presentation</vt:lpstr>
      <vt:lpstr>PowerPoint Presentation</vt:lpstr>
      <vt:lpstr>Definition of Cannabidiol (CBD)  </vt:lpstr>
      <vt:lpstr>PowerPoint Presentation</vt:lpstr>
      <vt:lpstr>PowerPoint Presentation</vt:lpstr>
      <vt:lpstr>PowerPoint Presentation</vt:lpstr>
      <vt:lpstr>PowerPoint Presentation</vt:lpstr>
      <vt:lpstr>PowerPoint Presentation</vt:lpstr>
      <vt:lpstr>PowerPoint Presentation</vt:lpstr>
      <vt:lpstr>The following slides show a selection of particular cases with Pharmaceutical Grade Synthetic Cannabidiol as the only 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Opiate Receptor Story in Cancer</dc:title>
  <dc:creator>user</dc:creator>
  <cp:lastModifiedBy>dove</cp:lastModifiedBy>
  <cp:revision>156</cp:revision>
  <cp:lastPrinted>2018-05-30T12:31:18Z</cp:lastPrinted>
  <dcterms:created xsi:type="dcterms:W3CDTF">2015-05-20T10:16:54Z</dcterms:created>
  <dcterms:modified xsi:type="dcterms:W3CDTF">2018-06-20T12:36:03Z</dcterms:modified>
</cp:coreProperties>
</file>