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0" r:id="rId2"/>
    <p:sldId id="292" r:id="rId3"/>
    <p:sldId id="599" r:id="rId4"/>
    <p:sldId id="597" r:id="rId5"/>
    <p:sldId id="308" r:id="rId6"/>
    <p:sldId id="272" r:id="rId7"/>
    <p:sldId id="257" r:id="rId8"/>
    <p:sldId id="598" r:id="rId9"/>
    <p:sldId id="291" r:id="rId10"/>
    <p:sldId id="602" r:id="rId11"/>
    <p:sldId id="306" r:id="rId12"/>
    <p:sldId id="304" r:id="rId13"/>
    <p:sldId id="571" r:id="rId14"/>
    <p:sldId id="603" r:id="rId15"/>
    <p:sldId id="504" r:id="rId16"/>
    <p:sldId id="604" r:id="rId17"/>
    <p:sldId id="567" r:id="rId18"/>
    <p:sldId id="495"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3E35"/>
    <a:srgbClr val="DE6562"/>
    <a:srgbClr val="782823"/>
    <a:srgbClr val="E17D66"/>
    <a:srgbClr val="E0692F"/>
    <a:srgbClr val="DA502A"/>
    <a:srgbClr val="D63E36"/>
    <a:srgbClr val="D53B81"/>
    <a:srgbClr val="F7CD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78"/>
    <p:restoredTop sz="73031" autoAdjust="0"/>
  </p:normalViewPr>
  <p:slideViewPr>
    <p:cSldViewPr snapToGrid="0" snapToObjects="1">
      <p:cViewPr varScale="1">
        <p:scale>
          <a:sx n="71" d="100"/>
          <a:sy n="71" d="100"/>
        </p:scale>
        <p:origin x="920" y="176"/>
      </p:cViewPr>
      <p:guideLst>
        <p:guide orient="horz" pos="2160"/>
        <p:guide pos="3840"/>
      </p:guideLst>
    </p:cSldViewPr>
  </p:slideViewPr>
  <p:outlineViewPr>
    <p:cViewPr>
      <p:scale>
        <a:sx n="33" d="100"/>
        <a:sy n="33" d="100"/>
      </p:scale>
      <p:origin x="0" y="-1943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9A389-8F06-2C4F-945F-C667CFB67C06}" type="datetimeFigureOut">
              <a:rPr lang="en-US" smtClean="0"/>
              <a:t>6/24/18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0768D-BB16-C74D-89A5-48F85DE13EC1}" type="slidenum">
              <a:rPr lang="en-US" smtClean="0"/>
              <a:t>‹#›</a:t>
            </a:fld>
            <a:endParaRPr lang="en-US" dirty="0"/>
          </a:p>
        </p:txBody>
      </p:sp>
    </p:spTree>
    <p:extLst>
      <p:ext uri="{BB962C8B-B14F-4D97-AF65-F5344CB8AC3E}">
        <p14:creationId xmlns:p14="http://schemas.microsoft.com/office/powerpoint/2010/main" val="5574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F283E6-192A-0240-B744-293655E7A5E3}" type="slidenum">
              <a:rPr lang="en-US" smtClean="0"/>
              <a:pPr/>
              <a:t>1</a:t>
            </a:fld>
            <a:endParaRPr lang="en-US" dirty="0"/>
          </a:p>
        </p:txBody>
      </p:sp>
    </p:spTree>
    <p:extLst>
      <p:ext uri="{BB962C8B-B14F-4D97-AF65-F5344CB8AC3E}">
        <p14:creationId xmlns:p14="http://schemas.microsoft.com/office/powerpoint/2010/main" val="952413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00000"/>
              </a:lnSpc>
              <a:spcAft>
                <a:spcPts val="500"/>
              </a:spcAft>
            </a:pPr>
            <a:r>
              <a:rPr lang="en-US" sz="2000" dirty="0">
                <a:solidFill>
                  <a:schemeClr val="tx1">
                    <a:lumMod val="50000"/>
                    <a:lumOff val="50000"/>
                  </a:schemeClr>
                </a:solidFill>
                <a:latin typeface="Century Gothic" charset="0"/>
                <a:ea typeface="Century Gothic" charset="0"/>
                <a:cs typeface="Century Gothic" charset="0"/>
              </a:rPr>
              <a:t>Opiate antagonist blocks influx of endorphins in to the cell which sends signal to pituitary to release more</a:t>
            </a:r>
          </a:p>
          <a:p>
            <a:pPr lvl="1">
              <a:lnSpc>
                <a:spcPct val="100000"/>
              </a:lnSpc>
              <a:spcAft>
                <a:spcPts val="500"/>
              </a:spcAft>
            </a:pPr>
            <a:r>
              <a:rPr lang="en-US" sz="2000" dirty="0">
                <a:solidFill>
                  <a:schemeClr val="tx1">
                    <a:lumMod val="50000"/>
                    <a:lumOff val="50000"/>
                  </a:schemeClr>
                </a:solidFill>
                <a:latin typeface="Century Gothic" charset="0"/>
                <a:ea typeface="Century Gothic" charset="0"/>
                <a:cs typeface="Century Gothic" charset="0"/>
              </a:rPr>
              <a:t>Naltrexone is comprised of 50:50 isomers—one binds immune cells, the other opioid receptors</a:t>
            </a:r>
          </a:p>
          <a:p>
            <a:pPr lvl="1">
              <a:lnSpc>
                <a:spcPct val="100000"/>
              </a:lnSpc>
              <a:spcAft>
                <a:spcPts val="500"/>
              </a:spcAft>
            </a:pPr>
            <a:r>
              <a:rPr lang="en-US" sz="2000" dirty="0">
                <a:solidFill>
                  <a:schemeClr val="tx1">
                    <a:lumMod val="50000"/>
                    <a:lumOff val="50000"/>
                  </a:schemeClr>
                </a:solidFill>
                <a:latin typeface="Century Gothic" charset="0"/>
                <a:ea typeface="Century Gothic" charset="0"/>
                <a:cs typeface="Century Gothic" charset="0"/>
              </a:rPr>
              <a:t>Recruits T Regulatory Cells</a:t>
            </a:r>
          </a:p>
          <a:p>
            <a:pPr lvl="1">
              <a:lnSpc>
                <a:spcPct val="100000"/>
              </a:lnSpc>
              <a:spcAft>
                <a:spcPts val="500"/>
              </a:spcAft>
            </a:pPr>
            <a:r>
              <a:rPr lang="en-US" sz="2000" dirty="0">
                <a:solidFill>
                  <a:schemeClr val="tx1">
                    <a:lumMod val="50000"/>
                    <a:lumOff val="50000"/>
                  </a:schemeClr>
                </a:solidFill>
                <a:latin typeface="Century Gothic" charset="0"/>
                <a:ea typeface="Century Gothic" charset="0"/>
                <a:cs typeface="Century Gothic" charset="0"/>
              </a:rPr>
              <a:t>Blocks microglia in CNS</a:t>
            </a:r>
          </a:p>
          <a:p>
            <a:pPr lvl="1">
              <a:lnSpc>
                <a:spcPct val="100000"/>
              </a:lnSpc>
              <a:spcAft>
                <a:spcPts val="500"/>
              </a:spcAft>
            </a:pPr>
            <a:r>
              <a:rPr lang="en-US" sz="2000" dirty="0">
                <a:solidFill>
                  <a:schemeClr val="tx1">
                    <a:lumMod val="50000"/>
                    <a:lumOff val="50000"/>
                  </a:schemeClr>
                </a:solidFill>
                <a:latin typeface="Century Gothic" charset="0"/>
                <a:ea typeface="Century Gothic" charset="0"/>
                <a:cs typeface="Century Gothic" charset="0"/>
              </a:rPr>
              <a:t>Antagonizes Troll Like Receptor (TLR) mediated production of  NF-kB lowering inflammation and downregulating oncogenes</a:t>
            </a:r>
          </a:p>
          <a:p>
            <a:pPr lvl="1">
              <a:lnSpc>
                <a:spcPct val="100000"/>
              </a:lnSpc>
              <a:spcAft>
                <a:spcPts val="500"/>
              </a:spcAft>
            </a:pPr>
            <a:r>
              <a:rPr lang="en-US" sz="2000" dirty="0">
                <a:solidFill>
                  <a:schemeClr val="tx1">
                    <a:lumMod val="50000"/>
                    <a:lumOff val="50000"/>
                  </a:schemeClr>
                </a:solidFill>
                <a:latin typeface="Century Gothic" charset="0"/>
                <a:ea typeface="Century Gothic" charset="0"/>
                <a:cs typeface="Century Gothic" charset="0"/>
              </a:rPr>
              <a:t>Antagonizes TLR suppressing cytokine modulated immune system</a:t>
            </a:r>
          </a:p>
          <a:p>
            <a:pPr lvl="1">
              <a:lnSpc>
                <a:spcPct val="100000"/>
              </a:lnSpc>
              <a:spcAft>
                <a:spcPts val="500"/>
              </a:spcAft>
            </a:pPr>
            <a:r>
              <a:rPr lang="en-US" sz="2000" dirty="0">
                <a:solidFill>
                  <a:schemeClr val="tx1">
                    <a:lumMod val="50000"/>
                    <a:lumOff val="50000"/>
                  </a:schemeClr>
                </a:solidFill>
                <a:latin typeface="Century Gothic" charset="0"/>
                <a:ea typeface="Century Gothic" charset="0"/>
                <a:cs typeface="Century Gothic" charset="0"/>
              </a:rPr>
              <a:t>Increases T-lymphocytes</a:t>
            </a:r>
          </a:p>
          <a:p>
            <a:pPr lvl="1">
              <a:lnSpc>
                <a:spcPct val="100000"/>
              </a:lnSpc>
              <a:spcAft>
                <a:spcPts val="500"/>
              </a:spcAft>
            </a:pPr>
            <a:r>
              <a:rPr lang="en-US" sz="2000" dirty="0">
                <a:solidFill>
                  <a:schemeClr val="tx1">
                    <a:lumMod val="50000"/>
                    <a:lumOff val="50000"/>
                  </a:schemeClr>
                </a:solidFill>
                <a:latin typeface="Century Gothic" charset="0"/>
                <a:ea typeface="Century Gothic" charset="0"/>
                <a:cs typeface="Century Gothic" charset="0"/>
              </a:rPr>
              <a:t>Restores circadian rhythm</a:t>
            </a:r>
          </a:p>
          <a:p>
            <a:pPr lvl="1">
              <a:lnSpc>
                <a:spcPct val="100000"/>
              </a:lnSpc>
              <a:spcAft>
                <a:spcPts val="500"/>
              </a:spcAft>
            </a:pPr>
            <a:r>
              <a:rPr lang="en-US" sz="2000" dirty="0">
                <a:solidFill>
                  <a:schemeClr val="tx1">
                    <a:lumMod val="50000"/>
                    <a:lumOff val="50000"/>
                  </a:schemeClr>
                </a:solidFill>
                <a:latin typeface="Century Gothic" charset="0"/>
                <a:ea typeface="Century Gothic" charset="0"/>
                <a:cs typeface="Century Gothic" charset="0"/>
              </a:rPr>
              <a:t>Lowers overzealous immune responses </a:t>
            </a:r>
          </a:p>
          <a:p>
            <a:endParaRPr lang="en-US" dirty="0"/>
          </a:p>
          <a:p>
            <a:r>
              <a:rPr lang="en-US" dirty="0"/>
              <a:t>Helps us “tolerate ourselves” and behaves</a:t>
            </a:r>
            <a:r>
              <a:rPr lang="en-US" baseline="0" dirty="0"/>
              <a:t> like a cool compress on a sunburn to our CNS per Suzy Cohen</a:t>
            </a:r>
          </a:p>
          <a:p>
            <a:endParaRPr lang="en-US" baseline="0" dirty="0"/>
          </a:p>
          <a:p>
            <a:r>
              <a:rPr lang="en-US" dirty="0"/>
              <a:t>I love Suzy Cohen’s quote:</a:t>
            </a:r>
            <a:r>
              <a:rPr lang="en-US" baseline="0" dirty="0"/>
              <a:t>  “LDN helps you tolerate yourself”—does so by turning on the T-regulatory cells---acts like a referee on overzealous/aggressive inflammatory cytokines</a:t>
            </a:r>
          </a:p>
          <a:p>
            <a:endParaRPr lang="en-US" baseline="0" dirty="0"/>
          </a:p>
          <a:p>
            <a:r>
              <a:rPr lang="en-US" baseline="0" dirty="0"/>
              <a:t>And her quote:  “LDN feels like a cool compress on a sunburn” when it comes to CNS inflammation</a:t>
            </a:r>
            <a:r>
              <a:rPr lang="en-US" baseline="0" dirty="0">
                <a:sym typeface="Wingdings"/>
              </a:rPr>
              <a:t></a:t>
            </a:r>
          </a:p>
          <a:p>
            <a:endParaRPr lang="en-US" baseline="0" dirty="0"/>
          </a:p>
          <a:p>
            <a:endParaRPr lang="en-US" baseline="0" dirty="0"/>
          </a:p>
          <a:p>
            <a:r>
              <a:rPr lang="en-US" baseline="0" dirty="0"/>
              <a:t>About 2/3 of all autoimmune patients report improvement on LDN</a:t>
            </a:r>
          </a:p>
          <a:p>
            <a:endParaRPr lang="en-US" baseline="0" dirty="0"/>
          </a:p>
          <a:p>
            <a:r>
              <a:rPr lang="en-US" baseline="0" dirty="0"/>
              <a:t>NOTE:  high dose negates the immune effect all together</a:t>
            </a:r>
          </a:p>
          <a:p>
            <a:endParaRPr lang="en-US" baseline="0" dirty="0"/>
          </a:p>
          <a:p>
            <a:r>
              <a:rPr lang="en-US" baseline="0" dirty="0"/>
              <a:t>60-70% response in cancer and inhibits growth and cell proliferation, increases NK cells, induces apoptosis, antagonizes TLR</a:t>
            </a:r>
          </a:p>
          <a:p>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6">
                    <a:lumMod val="75000"/>
                  </a:schemeClr>
                </a:solidFill>
                <a:latin typeface="Century Gothic" charset="0"/>
                <a:ea typeface="Century Gothic" charset="0"/>
                <a:cs typeface="Century Gothic" charset="0"/>
              </a:rPr>
              <a:t>Examples of Research on LDN Impact</a:t>
            </a:r>
            <a:endParaRPr lang="en-US" dirty="0"/>
          </a:p>
          <a:p>
            <a:endParaRPr lang="en-US" baseline="0" dirty="0"/>
          </a:p>
          <a:p>
            <a:pPr marL="457200" lvl="1" indent="0">
              <a:buNone/>
            </a:pPr>
            <a:endParaRPr lang="en-US" dirty="0">
              <a:latin typeface="Century Gothic" charset="0"/>
              <a:ea typeface="Century Gothic" charset="0"/>
              <a:cs typeface="Century Gothic" charset="0"/>
            </a:endParaRPr>
          </a:p>
          <a:p>
            <a:endParaRPr lang="en-US" b="1" dirty="0">
              <a:latin typeface="Century Gothic" charset="0"/>
              <a:ea typeface="Century Gothic" charset="0"/>
              <a:cs typeface="Century Gothic" charset="0"/>
            </a:endParaRPr>
          </a:p>
          <a:p>
            <a:pPr lvl="1"/>
            <a:r>
              <a:rPr lang="en-US" sz="3400" dirty="0">
                <a:latin typeface="Century Gothic" charset="0"/>
                <a:ea typeface="Century Gothic" charset="0"/>
                <a:cs typeface="Century Gothic" charset="0"/>
              </a:rPr>
              <a:t>Pain/inflammation/swelling</a:t>
            </a:r>
          </a:p>
          <a:p>
            <a:pPr lvl="1"/>
            <a:r>
              <a:rPr lang="en-US" sz="3400" dirty="0">
                <a:latin typeface="Century Gothic" charset="0"/>
                <a:ea typeface="Century Gothic" charset="0"/>
                <a:cs typeface="Century Gothic" charset="0"/>
              </a:rPr>
              <a:t>IBS/IBD</a:t>
            </a:r>
          </a:p>
          <a:p>
            <a:pPr lvl="1"/>
            <a:r>
              <a:rPr lang="en-US" sz="3400" dirty="0">
                <a:latin typeface="Century Gothic" charset="0"/>
                <a:ea typeface="Century Gothic" charset="0"/>
                <a:cs typeface="Century Gothic" charset="0"/>
              </a:rPr>
              <a:t>CNS inflammation including ALS/myelenating diseases</a:t>
            </a:r>
          </a:p>
          <a:p>
            <a:pPr lvl="1"/>
            <a:r>
              <a:rPr lang="en-US" sz="3400" dirty="0">
                <a:latin typeface="Century Gothic" charset="0"/>
                <a:ea typeface="Century Gothic" charset="0"/>
                <a:cs typeface="Century Gothic" charset="0"/>
              </a:rPr>
              <a:t>Cancer studies:  bladder, breast, carcinoid, CRC, GBM, liver, NSLC, leukemia and lymphoma, melanoma, myeloma, OVCA, pancreatic, prostate, RCC, Head/neck, thyroid, uterine</a:t>
            </a:r>
          </a:p>
          <a:p>
            <a:pPr lvl="1"/>
            <a:r>
              <a:rPr lang="en-US" sz="3400" dirty="0">
                <a:latin typeface="Century Gothic" charset="0"/>
                <a:ea typeface="Century Gothic" charset="0"/>
                <a:cs typeface="Century Gothic" charset="0"/>
              </a:rPr>
              <a:t>Parkinson’s</a:t>
            </a:r>
          </a:p>
          <a:p>
            <a:pPr lvl="1"/>
            <a:r>
              <a:rPr lang="en-US" sz="3400" dirty="0">
                <a:latin typeface="Century Gothic" charset="0"/>
                <a:ea typeface="Century Gothic" charset="0"/>
                <a:cs typeface="Century Gothic" charset="0"/>
              </a:rPr>
              <a:t>Autism/behavioral issues by increasing focus and stabilizing mood</a:t>
            </a:r>
          </a:p>
          <a:p>
            <a:pPr lvl="1"/>
            <a:r>
              <a:rPr lang="en-US" sz="3400" dirty="0">
                <a:latin typeface="Century Gothic" charset="0"/>
                <a:ea typeface="Century Gothic" charset="0"/>
                <a:cs typeface="Century Gothic" charset="0"/>
              </a:rPr>
              <a:t>QOL</a:t>
            </a:r>
          </a:p>
          <a:p>
            <a:pPr lvl="1"/>
            <a:r>
              <a:rPr lang="en-US" sz="3400" dirty="0">
                <a:latin typeface="Century Gothic" charset="0"/>
                <a:ea typeface="Century Gothic" charset="0"/>
                <a:cs typeface="Century Gothic" charset="0"/>
              </a:rPr>
              <a:t>PTSD</a:t>
            </a:r>
          </a:p>
          <a:p>
            <a:pPr lvl="1"/>
            <a:r>
              <a:rPr lang="en-US" sz="3400" dirty="0">
                <a:latin typeface="Century Gothic" charset="0"/>
                <a:ea typeface="Century Gothic" charset="0"/>
                <a:cs typeface="Century Gothic" charset="0"/>
              </a:rPr>
              <a:t>Lower histamine</a:t>
            </a:r>
          </a:p>
          <a:p>
            <a:pPr lvl="1"/>
            <a:r>
              <a:rPr lang="en-US" sz="3400" dirty="0">
                <a:latin typeface="Century Gothic" charset="0"/>
                <a:ea typeface="Century Gothic" charset="0"/>
                <a:cs typeface="Century Gothic" charset="0"/>
              </a:rPr>
              <a:t>Matures bone marrow and dendritic cells</a:t>
            </a:r>
          </a:p>
          <a:p>
            <a:pPr lvl="1"/>
            <a:r>
              <a:rPr lang="en-US" sz="3400" dirty="0">
                <a:latin typeface="Century Gothic" charset="0"/>
                <a:ea typeface="Century Gothic" charset="0"/>
                <a:cs typeface="Century Gothic" charset="0"/>
              </a:rPr>
              <a:t>Addiction/withdrawals </a:t>
            </a:r>
          </a:p>
          <a:p>
            <a:pPr lvl="1"/>
            <a:r>
              <a:rPr lang="en-US" sz="3400" dirty="0">
                <a:latin typeface="Century Gothic" charset="0"/>
                <a:ea typeface="Century Gothic" charset="0"/>
                <a:cs typeface="Century Gothic" charset="0"/>
              </a:rPr>
              <a:t>Stops deterioration of T-Cells in HIV/AIDS patients</a:t>
            </a:r>
          </a:p>
          <a:p>
            <a:pPr lvl="1"/>
            <a:r>
              <a:rPr lang="en-US" sz="3400" dirty="0">
                <a:latin typeface="Century Gothic" charset="0"/>
                <a:ea typeface="Century Gothic" charset="0"/>
                <a:cs typeface="Century Gothic" charset="0"/>
              </a:rPr>
              <a:t>Mitigates MS symptoms</a:t>
            </a:r>
          </a:p>
          <a:p>
            <a:endParaRPr lang="en-US" dirty="0"/>
          </a:p>
          <a:p>
            <a:endParaRPr lang="en-US" dirty="0"/>
          </a:p>
          <a:p>
            <a:endParaRPr lang="en-US" dirty="0"/>
          </a:p>
          <a:p>
            <a:r>
              <a:rPr lang="en-US" dirty="0"/>
              <a:t>Make mention of impact of QOL with both LDN and VAE as a key common theme</a:t>
            </a:r>
          </a:p>
          <a:p>
            <a:endParaRPr lang="en-US" dirty="0"/>
          </a:p>
          <a:p>
            <a:r>
              <a:rPr lang="en-US" dirty="0"/>
              <a:t>Discuss power of each of them individually and the synergy together based on my clinical experience and that of my mentor, Dr. Neil McKinney</a:t>
            </a:r>
          </a:p>
          <a:p>
            <a:endParaRPr lang="en-US" dirty="0"/>
          </a:p>
          <a:p>
            <a:r>
              <a:rPr lang="en-US" dirty="0"/>
              <a:t>Make mention of VAE book coming out that includes a chapter on adjuvant therapies with VAE, that includes LDN with more details (also KD, Cannabis)</a:t>
            </a:r>
          </a:p>
        </p:txBody>
      </p:sp>
      <p:sp>
        <p:nvSpPr>
          <p:cNvPr id="4" name="Slide Number Placeholder 3"/>
          <p:cNvSpPr>
            <a:spLocks noGrp="1"/>
          </p:cNvSpPr>
          <p:nvPr>
            <p:ph type="sldNum" sz="quarter" idx="10"/>
          </p:nvPr>
        </p:nvSpPr>
        <p:spPr/>
        <p:txBody>
          <a:bodyPr/>
          <a:lstStyle/>
          <a:p>
            <a:fld id="{ADA0768D-BB16-C74D-89A5-48F85DE13EC1}" type="slidenum">
              <a:rPr lang="en-US" smtClean="0"/>
              <a:t>12</a:t>
            </a:fld>
            <a:endParaRPr lang="en-US" dirty="0"/>
          </a:p>
        </p:txBody>
      </p:sp>
    </p:spTree>
    <p:extLst>
      <p:ext uri="{BB962C8B-B14F-4D97-AF65-F5344CB8AC3E}">
        <p14:creationId xmlns:p14="http://schemas.microsoft.com/office/powerpoint/2010/main" val="2343187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Doctrine of Signatures</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tx1">
                    <a:lumMod val="50000"/>
                    <a:lumOff val="50000"/>
                  </a:schemeClr>
                </a:solidFill>
              </a:rPr>
              <a:t>Steiner saw the parasitic plant mistletoe blooming in winter, out of rhythm with its host  tree, growing towards its own centre, which reminded him of cancerous tumour behaviour. </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Mistletoe Plant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can become a remedy for cancer,” said Rudolf Steiner when he introduced the plant to the doctors studying with him. The gesture of the plant speaks to this. It’s unique. It’s an ancient plant, going back to prehistoric times. It is semi-parasitic; it lives off the sap of the tree in which it exists. The little balls in the tree that look like little tumors are mistletoe. It has no geo-tropism, it never touches the earth, it never ever grows on the ground, it is al- ways spherical, unlike other plants that tend to grow outwards mistletoe will grow only two leaves a year which will always start to grow back towards the center. This inward gesture of looking back towards the center is very unusual. Mistletoe is unique </a:t>
            </a:r>
          </a:p>
          <a:p>
            <a:r>
              <a:rPr lang="en-US" sz="1200" kern="1200" dirty="0">
                <a:solidFill>
                  <a:schemeClr val="tx1"/>
                </a:solidFill>
                <a:effectLst/>
                <a:latin typeface="+mn-lt"/>
                <a:ea typeface="+mn-ea"/>
                <a:cs typeface="+mn-cs"/>
              </a:rPr>
              <a:t>because it fruits and blossoms in the winter so it doesn’t necessarily obey the normal life rhythms of nature -- it has its own in- dividuality. Mistletoe is propagated by the mistletoe thrush that eats the berries and then deposits the seeds on the trees, which then grow into the tree limbs. This type of phenomenological observation is part of the training of an Anthroposophic physician. Rudolf Steiner strongly felt that rational spiritual training of the mind could lead to powers of observation in the natural world that could add a rational perspective to sci- entific investigation. </a:t>
            </a:r>
          </a:p>
          <a:p>
            <a:r>
              <a:rPr lang="en-US" sz="1200" kern="1200" dirty="0">
                <a:solidFill>
                  <a:schemeClr val="tx1"/>
                </a:solidFill>
                <a:effectLst/>
                <a:latin typeface="+mn-lt"/>
                <a:ea typeface="+mn-ea"/>
                <a:cs typeface="+mn-cs"/>
              </a:rPr>
              <a:t>Viscum Album is the specific plant used in Iscador therapy. The Viscum Album grows primarily in France and now is being cultivated in Switzerland and Germany. It grows particularly well on pines but there is also a variety that will grow on decidu- ous trees, especially Apple and Oak. It has a preference for certain trees and that is also unique. Viscum Album is harvested in the summer and winter and those juices are mixed together. Only plants that are extremely healthy are used. The extract is fermented, mixed together in a centrifuge by special pharmaceutical processes. </a:t>
            </a:r>
          </a:p>
          <a:p>
            <a:r>
              <a:rPr lang="en-US" sz="1200" kern="1200" dirty="0">
                <a:solidFill>
                  <a:schemeClr val="tx1"/>
                </a:solidFill>
                <a:effectLst/>
                <a:latin typeface="+mn-lt"/>
                <a:ea typeface="+mn-ea"/>
                <a:cs typeface="+mn-cs"/>
              </a:rPr>
              <a:t>The most common mistletoe prepara- tions are Iscador, Abnoba, Helixor, Iscasen and Isorell. These preparations are sterile filtrations, put in ampules, and the quality controls are extensive. The labs meet any criteria in the world for best pharmaceuti- cal practices. </a:t>
            </a:r>
          </a:p>
          <a:p>
            <a:endParaRPr lang="en-US" dirty="0"/>
          </a:p>
          <a:p>
            <a:r>
              <a:rPr lang="en-US" b="1" dirty="0"/>
              <a:t>PRIMARY ACTIONS</a:t>
            </a:r>
            <a:r>
              <a:rPr lang="en-US" b="1" baseline="0" dirty="0"/>
              <a:t> (was old slide)</a:t>
            </a:r>
            <a:endParaRPr lang="en-US" b="1" dirty="0"/>
          </a:p>
          <a:p>
            <a:pPr>
              <a:lnSpc>
                <a:spcPts val="2460"/>
              </a:lnSpc>
              <a:spcBef>
                <a:spcPts val="996"/>
              </a:spcBef>
              <a:buNone/>
            </a:pPr>
            <a:r>
              <a:rPr lang="en-CA" b="0" dirty="0">
                <a:solidFill>
                  <a:srgbClr val="F0712B"/>
                </a:solidFill>
              </a:rPr>
              <a:t>VISCOTOXINS:  </a:t>
            </a:r>
          </a:p>
          <a:p>
            <a:pPr>
              <a:lnSpc>
                <a:spcPts val="2460"/>
              </a:lnSpc>
              <a:spcBef>
                <a:spcPts val="996"/>
              </a:spcBef>
            </a:pPr>
            <a:r>
              <a:rPr lang="en-CA" b="0" dirty="0">
                <a:solidFill>
                  <a:schemeClr val="bg1"/>
                </a:solidFill>
              </a:rPr>
              <a:t>Cytotoxic to cell membranes &amp; cytoskeleton</a:t>
            </a:r>
          </a:p>
          <a:p>
            <a:pPr>
              <a:lnSpc>
                <a:spcPts val="2460"/>
              </a:lnSpc>
              <a:spcBef>
                <a:spcPts val="996"/>
              </a:spcBef>
              <a:buNone/>
            </a:pPr>
            <a:r>
              <a:rPr lang="en-CA" b="0" dirty="0">
                <a:solidFill>
                  <a:srgbClr val="F0712B"/>
                </a:solidFill>
              </a:rPr>
              <a:t>LECTINS</a:t>
            </a:r>
          </a:p>
          <a:p>
            <a:pPr>
              <a:lnSpc>
                <a:spcPts val="2460"/>
              </a:lnSpc>
              <a:spcBef>
                <a:spcPts val="996"/>
              </a:spcBef>
            </a:pPr>
            <a:r>
              <a:rPr lang="en-CA" b="0" dirty="0">
                <a:solidFill>
                  <a:schemeClr val="bg1"/>
                </a:solidFill>
              </a:rPr>
              <a:t> Modulate the Immune System</a:t>
            </a:r>
          </a:p>
          <a:p>
            <a:pPr>
              <a:lnSpc>
                <a:spcPts val="2460"/>
              </a:lnSpc>
              <a:spcBef>
                <a:spcPts val="996"/>
              </a:spcBef>
            </a:pPr>
            <a:r>
              <a:rPr lang="en-CA" b="0" dirty="0">
                <a:solidFill>
                  <a:schemeClr val="bg1"/>
                </a:solidFill>
              </a:rPr>
              <a:t> Inhibit angiogenesis</a:t>
            </a:r>
          </a:p>
          <a:p>
            <a:pPr>
              <a:lnSpc>
                <a:spcPts val="2460"/>
              </a:lnSpc>
              <a:spcBef>
                <a:spcPts val="996"/>
              </a:spcBef>
            </a:pPr>
            <a:r>
              <a:rPr lang="en-CA" b="0" dirty="0">
                <a:solidFill>
                  <a:schemeClr val="bg1"/>
                </a:solidFill>
              </a:rPr>
              <a:t> Induce Apoptosis</a:t>
            </a:r>
          </a:p>
          <a:p>
            <a:pPr>
              <a:lnSpc>
                <a:spcPts val="2460"/>
              </a:lnSpc>
              <a:spcBef>
                <a:spcPts val="996"/>
              </a:spcBef>
            </a:pPr>
            <a:r>
              <a:rPr lang="en-CA" b="0" dirty="0">
                <a:solidFill>
                  <a:schemeClr val="bg1"/>
                </a:solidFill>
              </a:rPr>
              <a:t> Inhibit ribosomes, protein synthesis</a:t>
            </a:r>
          </a:p>
          <a:p>
            <a:pPr>
              <a:lnSpc>
                <a:spcPts val="2460"/>
              </a:lnSpc>
              <a:spcBef>
                <a:spcPts val="996"/>
              </a:spcBef>
            </a:pPr>
            <a:r>
              <a:rPr lang="en-CA" b="0" dirty="0">
                <a:solidFill>
                  <a:schemeClr val="bg1"/>
                </a:solidFill>
              </a:rPr>
              <a:t>Reduce platelet aggregation, </a:t>
            </a:r>
            <a:br>
              <a:rPr lang="en-CA" b="0" dirty="0">
                <a:solidFill>
                  <a:schemeClr val="bg1"/>
                </a:solidFill>
              </a:rPr>
            </a:br>
            <a:r>
              <a:rPr lang="en-CA" b="0" dirty="0">
                <a:solidFill>
                  <a:schemeClr val="bg1"/>
                </a:solidFill>
              </a:rPr>
              <a:t>cancer extravasation.</a:t>
            </a:r>
          </a:p>
          <a:p>
            <a:pPr>
              <a:lnSpc>
                <a:spcPts val="2460"/>
              </a:lnSpc>
              <a:spcBef>
                <a:spcPts val="996"/>
              </a:spcBef>
            </a:pPr>
            <a:r>
              <a:rPr lang="en-CA" b="0" dirty="0">
                <a:solidFill>
                  <a:schemeClr val="bg1"/>
                </a:solidFill>
              </a:rPr>
              <a:t>Palliative, improving QOL in cancer</a:t>
            </a:r>
          </a:p>
          <a:p>
            <a:endParaRPr lang="en-US" b="0" dirty="0"/>
          </a:p>
          <a:p>
            <a:endParaRPr lang="en-US" b="0" dirty="0"/>
          </a:p>
        </p:txBody>
      </p:sp>
      <p:sp>
        <p:nvSpPr>
          <p:cNvPr id="4" name="Slide Number Placeholder 3"/>
          <p:cNvSpPr>
            <a:spLocks noGrp="1"/>
          </p:cNvSpPr>
          <p:nvPr>
            <p:ph type="sldNum" sz="quarter" idx="10"/>
          </p:nvPr>
        </p:nvSpPr>
        <p:spPr/>
        <p:txBody>
          <a:bodyPr/>
          <a:lstStyle/>
          <a:p>
            <a:fld id="{ADA0768D-BB16-C74D-89A5-48F85DE13EC1}" type="slidenum">
              <a:rPr lang="en-US" smtClean="0"/>
              <a:t>13</a:t>
            </a:fld>
            <a:endParaRPr lang="en-US" dirty="0"/>
          </a:p>
        </p:txBody>
      </p:sp>
    </p:spTree>
    <p:extLst>
      <p:ext uri="{BB962C8B-B14F-4D97-AF65-F5344CB8AC3E}">
        <p14:creationId xmlns:p14="http://schemas.microsoft.com/office/powerpoint/2010/main" val="1728225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Helps us “tolerate ourselves” and behaves</a:t>
            </a:r>
            <a:r>
              <a:rPr lang="en-US" baseline="0" dirty="0"/>
              <a:t> like a cool compress on a sunburn to our CNS per Suzy Cohen</a:t>
            </a:r>
          </a:p>
          <a:p>
            <a:endParaRPr lang="en-US" baseline="0" dirty="0"/>
          </a:p>
          <a:p>
            <a:r>
              <a:rPr lang="en-US" dirty="0"/>
              <a:t>I love Suzy Cohen’s quote:</a:t>
            </a:r>
            <a:r>
              <a:rPr lang="en-US" baseline="0" dirty="0"/>
              <a:t>  “LDN helps you tolerate yourself”—does so by turning on the T-regulatory cells---acts like a referee on overzealous/aggressive inflammatory cytokines</a:t>
            </a:r>
          </a:p>
          <a:p>
            <a:endParaRPr lang="en-US" baseline="0" dirty="0"/>
          </a:p>
          <a:p>
            <a:r>
              <a:rPr lang="en-US" baseline="0" dirty="0"/>
              <a:t>And her quote:  “LDN feels like a cool compress on a sunburn” when it comes to CNS inflammation</a:t>
            </a:r>
            <a:r>
              <a:rPr lang="en-US" baseline="0" dirty="0">
                <a:sym typeface="Wingdings"/>
              </a:rPr>
              <a:t></a:t>
            </a:r>
          </a:p>
          <a:p>
            <a:endParaRPr lang="en-US" baseline="0" dirty="0"/>
          </a:p>
          <a:p>
            <a:endParaRPr lang="en-US" baseline="0" dirty="0"/>
          </a:p>
          <a:p>
            <a:r>
              <a:rPr lang="en-US" baseline="0" dirty="0"/>
              <a:t>About 2/3 of all autoimmune patients report improvement on LDN</a:t>
            </a:r>
          </a:p>
          <a:p>
            <a:endParaRPr lang="en-US" baseline="0" dirty="0"/>
          </a:p>
          <a:p>
            <a:r>
              <a:rPr lang="en-US" baseline="0" dirty="0"/>
              <a:t>NOTE:  high dose negates the immune effect all together</a:t>
            </a:r>
          </a:p>
          <a:p>
            <a:endParaRPr lang="en-US" baseline="0" dirty="0"/>
          </a:p>
          <a:p>
            <a:r>
              <a:rPr lang="en-US" baseline="0" dirty="0"/>
              <a:t>60-70% response in cancer and inhibits growth and cell proliferation, increases NK cells, induces apoptosis, antagonizes TLR</a:t>
            </a:r>
          </a:p>
          <a:p>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6">
                    <a:lumMod val="75000"/>
                  </a:schemeClr>
                </a:solidFill>
                <a:latin typeface="Century Gothic" charset="0"/>
                <a:ea typeface="Century Gothic" charset="0"/>
                <a:cs typeface="Century Gothic" charset="0"/>
              </a:rPr>
              <a:t>Examples of Research on LDN Impact</a:t>
            </a:r>
            <a:endParaRPr lang="en-US" dirty="0"/>
          </a:p>
          <a:p>
            <a:endParaRPr lang="en-US" baseline="0" dirty="0"/>
          </a:p>
          <a:p>
            <a:pPr marL="457200" lvl="1" indent="0">
              <a:buNone/>
            </a:pPr>
            <a:endParaRPr lang="en-US" dirty="0">
              <a:latin typeface="Century Gothic" charset="0"/>
              <a:ea typeface="Century Gothic" charset="0"/>
              <a:cs typeface="Century Gothic" charset="0"/>
            </a:endParaRPr>
          </a:p>
          <a:p>
            <a:endParaRPr lang="en-US" b="1" dirty="0">
              <a:latin typeface="Century Gothic" charset="0"/>
              <a:ea typeface="Century Gothic" charset="0"/>
              <a:cs typeface="Century Gothic" charset="0"/>
            </a:endParaRPr>
          </a:p>
          <a:p>
            <a:pPr lvl="1"/>
            <a:r>
              <a:rPr lang="en-US" sz="3400" dirty="0">
                <a:latin typeface="Century Gothic" charset="0"/>
                <a:ea typeface="Century Gothic" charset="0"/>
                <a:cs typeface="Century Gothic" charset="0"/>
              </a:rPr>
              <a:t>Pain/inflammation/swelling</a:t>
            </a:r>
          </a:p>
          <a:p>
            <a:pPr lvl="1"/>
            <a:r>
              <a:rPr lang="en-US" sz="3400" dirty="0">
                <a:latin typeface="Century Gothic" charset="0"/>
                <a:ea typeface="Century Gothic" charset="0"/>
                <a:cs typeface="Century Gothic" charset="0"/>
              </a:rPr>
              <a:t>IBS/IBD</a:t>
            </a:r>
          </a:p>
          <a:p>
            <a:pPr lvl="1"/>
            <a:r>
              <a:rPr lang="en-US" sz="3400" dirty="0">
                <a:latin typeface="Century Gothic" charset="0"/>
                <a:ea typeface="Century Gothic" charset="0"/>
                <a:cs typeface="Century Gothic" charset="0"/>
              </a:rPr>
              <a:t>CNS inflammation including ALS/myelenating diseases</a:t>
            </a:r>
          </a:p>
          <a:p>
            <a:pPr lvl="1"/>
            <a:r>
              <a:rPr lang="en-US" sz="3400" dirty="0">
                <a:latin typeface="Century Gothic" charset="0"/>
                <a:ea typeface="Century Gothic" charset="0"/>
                <a:cs typeface="Century Gothic" charset="0"/>
              </a:rPr>
              <a:t>Cancer studies:  bladder, breast, carcinoid, CRC, GBM, liver, NSLC, leukemia and lymphoma, melanoma, myeloma, OVCA, pancreatic, prostate, RCC, Head/neck, thyroid, uterine</a:t>
            </a:r>
          </a:p>
          <a:p>
            <a:pPr lvl="1"/>
            <a:r>
              <a:rPr lang="en-US" sz="3400" dirty="0">
                <a:latin typeface="Century Gothic" charset="0"/>
                <a:ea typeface="Century Gothic" charset="0"/>
                <a:cs typeface="Century Gothic" charset="0"/>
              </a:rPr>
              <a:t>Parkinson’s</a:t>
            </a:r>
          </a:p>
          <a:p>
            <a:pPr lvl="1"/>
            <a:r>
              <a:rPr lang="en-US" sz="3400" dirty="0">
                <a:latin typeface="Century Gothic" charset="0"/>
                <a:ea typeface="Century Gothic" charset="0"/>
                <a:cs typeface="Century Gothic" charset="0"/>
              </a:rPr>
              <a:t>Autism/behavioral issues by increasing focus and stabilizing mood</a:t>
            </a:r>
          </a:p>
          <a:p>
            <a:pPr lvl="1"/>
            <a:r>
              <a:rPr lang="en-US" sz="3400" dirty="0">
                <a:latin typeface="Century Gothic" charset="0"/>
                <a:ea typeface="Century Gothic" charset="0"/>
                <a:cs typeface="Century Gothic" charset="0"/>
              </a:rPr>
              <a:t>QOL</a:t>
            </a:r>
          </a:p>
          <a:p>
            <a:pPr lvl="1"/>
            <a:r>
              <a:rPr lang="en-US" sz="3400" dirty="0">
                <a:latin typeface="Century Gothic" charset="0"/>
                <a:ea typeface="Century Gothic" charset="0"/>
                <a:cs typeface="Century Gothic" charset="0"/>
              </a:rPr>
              <a:t>PTSD</a:t>
            </a:r>
          </a:p>
          <a:p>
            <a:pPr lvl="1"/>
            <a:r>
              <a:rPr lang="en-US" sz="3400" dirty="0">
                <a:latin typeface="Century Gothic" charset="0"/>
                <a:ea typeface="Century Gothic" charset="0"/>
                <a:cs typeface="Century Gothic" charset="0"/>
              </a:rPr>
              <a:t>Lower histamine</a:t>
            </a:r>
          </a:p>
          <a:p>
            <a:pPr lvl="1"/>
            <a:r>
              <a:rPr lang="en-US" sz="3400" dirty="0">
                <a:latin typeface="Century Gothic" charset="0"/>
                <a:ea typeface="Century Gothic" charset="0"/>
                <a:cs typeface="Century Gothic" charset="0"/>
              </a:rPr>
              <a:t>Matures bone marrow and dendritic cells</a:t>
            </a:r>
          </a:p>
          <a:p>
            <a:pPr lvl="1"/>
            <a:r>
              <a:rPr lang="en-US" sz="3400" dirty="0">
                <a:latin typeface="Century Gothic" charset="0"/>
                <a:ea typeface="Century Gothic" charset="0"/>
                <a:cs typeface="Century Gothic" charset="0"/>
              </a:rPr>
              <a:t>Addiction/withdrawals </a:t>
            </a:r>
          </a:p>
          <a:p>
            <a:pPr lvl="1"/>
            <a:r>
              <a:rPr lang="en-US" sz="3400" dirty="0">
                <a:latin typeface="Century Gothic" charset="0"/>
                <a:ea typeface="Century Gothic" charset="0"/>
                <a:cs typeface="Century Gothic" charset="0"/>
              </a:rPr>
              <a:t>Stops deterioration of T-Cells in HIV/AIDS patients</a:t>
            </a:r>
          </a:p>
          <a:p>
            <a:pPr lvl="1"/>
            <a:r>
              <a:rPr lang="en-US" sz="3400" dirty="0">
                <a:latin typeface="Century Gothic" charset="0"/>
                <a:ea typeface="Century Gothic" charset="0"/>
                <a:cs typeface="Century Gothic" charset="0"/>
              </a:rPr>
              <a:t>Mitigates MS symptoms</a:t>
            </a:r>
          </a:p>
          <a:p>
            <a:pPr lvl="1"/>
            <a:endParaRPr lang="en-US" dirty="0">
              <a:latin typeface="Century Gothic" charset="0"/>
              <a:ea typeface="Century Gothic" charset="0"/>
              <a:cs typeface="Century Gothic" charset="0"/>
            </a:endParaRPr>
          </a:p>
          <a:p>
            <a:pPr marL="0" indent="0">
              <a:buNone/>
            </a:pPr>
            <a:endParaRPr lang="en-US" dirty="0">
              <a:latin typeface="Century Gothic" charset="0"/>
              <a:ea typeface="Century Gothic" charset="0"/>
              <a:cs typeface="Century Gothic" charset="0"/>
            </a:endParaRPr>
          </a:p>
          <a:p>
            <a:r>
              <a:rPr lang="en-US" dirty="0"/>
              <a:t>Flickman’s equation</a:t>
            </a:r>
          </a:p>
          <a:p>
            <a:r>
              <a:rPr lang="en-US" dirty="0"/>
              <a:t>Cells are simplest form of life---capable of independent existence and inside these cells is a gel-like mass (cytoplasm) that contains countless biological molecules and floating in this cytoplasm are organelles---discrete entities that are responsible for certain tasks and one of these organelles is the nucleus that contains the DNA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Aging is slow degeneration in the quality of the mitochondria---the process of burning up cell food using oxygen releases free radicals that can damage adjacent structures and these structures can take tens of thousands of hits daily and we are in active silent repair mode with the occasional irreversible damage that accumulate over a lifetime, reaching a threshold, causing the cell to die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Apoptosis (programmed cell death)  happens when cells become damaged and worn out governed by the mitochondria and when they are too few in number and function, then they cannot induce cell death when needed which is root of cancer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are highly adaptable to changes in energy demands and each cell that contains them, needs to respond individually and in order to do this effectively/efficiently, the mitochondria need to maintain a level of flexibility and control (lack of movement, too much movement, too much sugar, too much cortisol, etc. impacts this level of control/flexibility)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(heart and skeletal muscles require more energy so have more mitochondria along with pancreas, liver and brain).  </a:t>
            </a:r>
          </a:p>
          <a:p>
            <a:r>
              <a:rPr lang="en-US" dirty="0"/>
              <a:t>Oocytes have 100,000 mitochondria</a:t>
            </a:r>
          </a:p>
          <a:p>
            <a:r>
              <a:rPr lang="en-US" dirty="0"/>
              <a:t>Sperm fewer than 100</a:t>
            </a:r>
          </a:p>
          <a:p>
            <a:r>
              <a:rPr lang="en-US" dirty="0"/>
              <a:t>RBCs and skin have very few, if any at all</a:t>
            </a:r>
          </a:p>
          <a:p>
            <a:endParaRPr lang="en-US" dirty="0"/>
          </a:p>
          <a:p>
            <a:pPr marL="0" indent="0">
              <a:buNone/>
            </a:pPr>
            <a:endParaRPr lang="en-US" dirty="0">
              <a:latin typeface="Century Gothic" charset="0"/>
              <a:ea typeface="Century Gothic" charset="0"/>
              <a:cs typeface="Century Gothic"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ADA0768D-BB16-C74D-89A5-48F85DE13EC1}" type="slidenum">
              <a:rPr lang="en-US" smtClean="0"/>
              <a:t>14</a:t>
            </a:fld>
            <a:endParaRPr lang="en-US" dirty="0"/>
          </a:p>
        </p:txBody>
      </p:sp>
    </p:spTree>
    <p:extLst>
      <p:ext uri="{BB962C8B-B14F-4D97-AF65-F5344CB8AC3E}">
        <p14:creationId xmlns:p14="http://schemas.microsoft.com/office/powerpoint/2010/main" val="1522921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480"/>
              </a:lnSpc>
            </a:pPr>
            <a:endParaRPr lang="en-CA" sz="1200" dirty="0">
              <a:solidFill>
                <a:schemeClr val="tx1">
                  <a:lumMod val="50000"/>
                  <a:lumOff val="50000"/>
                </a:schemeClr>
              </a:solidFill>
            </a:endParaRPr>
          </a:p>
          <a:p>
            <a:pPr>
              <a:lnSpc>
                <a:spcPts val="2480"/>
              </a:lnSpc>
            </a:pPr>
            <a:endParaRPr lang="en-CA" sz="1200" dirty="0">
              <a:solidFill>
                <a:schemeClr val="tx1">
                  <a:lumMod val="50000"/>
                  <a:lumOff val="50000"/>
                </a:schemeClr>
              </a:solidFill>
            </a:endParaRPr>
          </a:p>
          <a:p>
            <a:pPr>
              <a:lnSpc>
                <a:spcPts val="2480"/>
              </a:lnSpc>
            </a:pPr>
            <a:r>
              <a:rPr lang="en-CA" sz="1200" dirty="0">
                <a:solidFill>
                  <a:schemeClr val="tx1">
                    <a:lumMod val="50000"/>
                    <a:lumOff val="50000"/>
                  </a:schemeClr>
                </a:solidFill>
              </a:rPr>
              <a:t>↑ leukocytes – lymphocytes, neutrophils, monos</a:t>
            </a:r>
          </a:p>
          <a:p>
            <a:pPr>
              <a:lnSpc>
                <a:spcPts val="2480"/>
              </a:lnSpc>
            </a:pPr>
            <a:r>
              <a:rPr lang="en-CA" sz="1200" dirty="0">
                <a:solidFill>
                  <a:schemeClr val="tx1">
                    <a:lumMod val="50000"/>
                    <a:lumOff val="50000"/>
                  </a:schemeClr>
                </a:solidFill>
              </a:rPr>
              <a:t>Induces Th1</a:t>
            </a:r>
          </a:p>
          <a:p>
            <a:pPr>
              <a:lnSpc>
                <a:spcPts val="2480"/>
              </a:lnSpc>
            </a:pPr>
            <a:r>
              <a:rPr lang="en-CA" sz="1200" dirty="0">
                <a:solidFill>
                  <a:schemeClr val="tx1">
                    <a:lumMod val="50000"/>
                    <a:lumOff val="50000"/>
                  </a:schemeClr>
                </a:solidFill>
              </a:rPr>
              <a:t>↑ CD4+ T-cells</a:t>
            </a:r>
          </a:p>
          <a:p>
            <a:pPr>
              <a:lnSpc>
                <a:spcPts val="2480"/>
              </a:lnSpc>
            </a:pPr>
            <a:r>
              <a:rPr lang="en-CA" sz="1200" dirty="0">
                <a:solidFill>
                  <a:schemeClr val="tx1">
                    <a:lumMod val="50000"/>
                    <a:lumOff val="50000"/>
                  </a:schemeClr>
                </a:solidFill>
              </a:rPr>
              <a:t>↑ phagocytosis</a:t>
            </a:r>
          </a:p>
          <a:p>
            <a:pPr>
              <a:lnSpc>
                <a:spcPts val="2480"/>
              </a:lnSpc>
            </a:pPr>
            <a:r>
              <a:rPr lang="en-CA" sz="1200" dirty="0">
                <a:solidFill>
                  <a:schemeClr val="tx1">
                    <a:lumMod val="50000"/>
                    <a:lumOff val="50000"/>
                  </a:schemeClr>
                </a:solidFill>
              </a:rPr>
              <a:t>↑ GM-CSF</a:t>
            </a:r>
          </a:p>
          <a:p>
            <a:pPr>
              <a:lnSpc>
                <a:spcPts val="2480"/>
              </a:lnSpc>
            </a:pPr>
            <a:r>
              <a:rPr lang="en-CA" sz="1200" dirty="0">
                <a:solidFill>
                  <a:schemeClr val="tx1">
                    <a:lumMod val="50000"/>
                    <a:lumOff val="50000"/>
                  </a:schemeClr>
                </a:solidFill>
              </a:rPr>
              <a:t>↑ cytokines</a:t>
            </a:r>
          </a:p>
          <a:p>
            <a:pPr>
              <a:lnSpc>
                <a:spcPts val="2480"/>
              </a:lnSpc>
            </a:pPr>
            <a:r>
              <a:rPr lang="en-CA" sz="1200" dirty="0">
                <a:solidFill>
                  <a:schemeClr val="tx1">
                    <a:lumMod val="50000"/>
                    <a:lumOff val="50000"/>
                  </a:schemeClr>
                </a:solidFill>
              </a:rPr>
              <a:t>↑↓ interleukins 4, 6, 12, 16</a:t>
            </a:r>
          </a:p>
          <a:p>
            <a:pPr>
              <a:lnSpc>
                <a:spcPts val="2480"/>
              </a:lnSpc>
            </a:pPr>
            <a:r>
              <a:rPr lang="en-CA" sz="1200" dirty="0">
                <a:solidFill>
                  <a:schemeClr val="tx1">
                    <a:lumMod val="50000"/>
                    <a:lumOff val="50000"/>
                  </a:schemeClr>
                </a:solidFill>
              </a:rPr>
              <a:t>↑ NK cell counts and activity</a:t>
            </a:r>
          </a:p>
          <a:p>
            <a:pPr>
              <a:lnSpc>
                <a:spcPts val="2480"/>
              </a:lnSpc>
            </a:pPr>
            <a:r>
              <a:rPr lang="en-CA" sz="1200" dirty="0">
                <a:solidFill>
                  <a:schemeClr val="tx1">
                    <a:lumMod val="50000"/>
                    <a:lumOff val="50000"/>
                  </a:schemeClr>
                </a:solidFill>
              </a:rPr>
              <a:t>↑ CD8+ cytotoxic T-cells</a:t>
            </a:r>
          </a:p>
          <a:p>
            <a:pPr>
              <a:lnSpc>
                <a:spcPts val="2480"/>
              </a:lnSpc>
            </a:pPr>
            <a:r>
              <a:rPr lang="en-CA" sz="1200" dirty="0">
                <a:solidFill>
                  <a:schemeClr val="tx1">
                    <a:lumMod val="50000"/>
                    <a:lumOff val="50000"/>
                  </a:schemeClr>
                </a:solidFill>
              </a:rPr>
              <a:t>Activate dendritic cells</a:t>
            </a:r>
          </a:p>
          <a:p>
            <a:endParaRPr lang="en-US" dirty="0"/>
          </a:p>
        </p:txBody>
      </p:sp>
      <p:sp>
        <p:nvSpPr>
          <p:cNvPr id="4" name="Slide Number Placeholder 3"/>
          <p:cNvSpPr>
            <a:spLocks noGrp="1"/>
          </p:cNvSpPr>
          <p:nvPr>
            <p:ph type="sldNum" sz="quarter" idx="10"/>
          </p:nvPr>
        </p:nvSpPr>
        <p:spPr/>
        <p:txBody>
          <a:bodyPr/>
          <a:lstStyle/>
          <a:p>
            <a:fld id="{ADA0768D-BB16-C74D-89A5-48F85DE13EC1}" type="slidenum">
              <a:rPr lang="en-US" smtClean="0"/>
              <a:t>15</a:t>
            </a:fld>
            <a:endParaRPr lang="en-US" dirty="0"/>
          </a:p>
        </p:txBody>
      </p:sp>
    </p:spTree>
    <p:extLst>
      <p:ext uri="{BB962C8B-B14F-4D97-AF65-F5344CB8AC3E}">
        <p14:creationId xmlns:p14="http://schemas.microsoft.com/office/powerpoint/2010/main" val="2533840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480"/>
              </a:lnSpc>
            </a:pPr>
            <a:endParaRPr lang="en-CA" sz="1200" dirty="0">
              <a:solidFill>
                <a:schemeClr val="tx1">
                  <a:lumMod val="50000"/>
                  <a:lumOff val="50000"/>
                </a:schemeClr>
              </a:solidFill>
            </a:endParaRPr>
          </a:p>
          <a:p>
            <a:pPr>
              <a:lnSpc>
                <a:spcPts val="2480"/>
              </a:lnSpc>
            </a:pPr>
            <a:endParaRPr lang="en-CA" sz="1200" dirty="0">
              <a:solidFill>
                <a:schemeClr val="tx1">
                  <a:lumMod val="50000"/>
                  <a:lumOff val="50000"/>
                </a:schemeClr>
              </a:solidFill>
            </a:endParaRPr>
          </a:p>
          <a:p>
            <a:pPr>
              <a:lnSpc>
                <a:spcPts val="2480"/>
              </a:lnSpc>
            </a:pPr>
            <a:r>
              <a:rPr lang="en-CA" sz="1200" dirty="0">
                <a:solidFill>
                  <a:schemeClr val="tx1">
                    <a:lumMod val="50000"/>
                    <a:lumOff val="50000"/>
                  </a:schemeClr>
                </a:solidFill>
              </a:rPr>
              <a:t>↑ leukocytes – lymphocytes, neutrophils, </a:t>
            </a:r>
            <a:r>
              <a:rPr lang="en-CA" sz="1200" dirty="0" err="1">
                <a:solidFill>
                  <a:schemeClr val="tx1">
                    <a:lumMod val="50000"/>
                    <a:lumOff val="50000"/>
                  </a:schemeClr>
                </a:solidFill>
              </a:rPr>
              <a:t>monos</a:t>
            </a:r>
            <a:endParaRPr lang="en-CA" sz="1200" dirty="0">
              <a:solidFill>
                <a:schemeClr val="tx1">
                  <a:lumMod val="50000"/>
                  <a:lumOff val="50000"/>
                </a:schemeClr>
              </a:solidFill>
            </a:endParaRPr>
          </a:p>
          <a:p>
            <a:pPr>
              <a:lnSpc>
                <a:spcPts val="2480"/>
              </a:lnSpc>
            </a:pPr>
            <a:r>
              <a:rPr lang="en-CA" sz="1200" dirty="0">
                <a:solidFill>
                  <a:schemeClr val="tx1">
                    <a:lumMod val="50000"/>
                    <a:lumOff val="50000"/>
                  </a:schemeClr>
                </a:solidFill>
              </a:rPr>
              <a:t>Induces Th1</a:t>
            </a:r>
          </a:p>
          <a:p>
            <a:pPr>
              <a:lnSpc>
                <a:spcPts val="2480"/>
              </a:lnSpc>
            </a:pPr>
            <a:r>
              <a:rPr lang="en-CA" sz="1200" dirty="0">
                <a:solidFill>
                  <a:schemeClr val="tx1">
                    <a:lumMod val="50000"/>
                    <a:lumOff val="50000"/>
                  </a:schemeClr>
                </a:solidFill>
              </a:rPr>
              <a:t>↑ CD4+ T-cells</a:t>
            </a:r>
          </a:p>
          <a:p>
            <a:pPr>
              <a:lnSpc>
                <a:spcPts val="2480"/>
              </a:lnSpc>
            </a:pPr>
            <a:r>
              <a:rPr lang="en-CA" sz="1200" dirty="0">
                <a:solidFill>
                  <a:schemeClr val="tx1">
                    <a:lumMod val="50000"/>
                    <a:lumOff val="50000"/>
                  </a:schemeClr>
                </a:solidFill>
              </a:rPr>
              <a:t>↑ phagocytosis</a:t>
            </a:r>
          </a:p>
          <a:p>
            <a:pPr>
              <a:lnSpc>
                <a:spcPts val="2480"/>
              </a:lnSpc>
            </a:pPr>
            <a:r>
              <a:rPr lang="en-CA" sz="1200" dirty="0">
                <a:solidFill>
                  <a:schemeClr val="tx1">
                    <a:lumMod val="50000"/>
                    <a:lumOff val="50000"/>
                  </a:schemeClr>
                </a:solidFill>
              </a:rPr>
              <a:t>↑ GM-CSF</a:t>
            </a:r>
          </a:p>
          <a:p>
            <a:pPr>
              <a:lnSpc>
                <a:spcPts val="2480"/>
              </a:lnSpc>
            </a:pPr>
            <a:r>
              <a:rPr lang="en-CA" sz="1200" dirty="0">
                <a:solidFill>
                  <a:schemeClr val="tx1">
                    <a:lumMod val="50000"/>
                    <a:lumOff val="50000"/>
                  </a:schemeClr>
                </a:solidFill>
              </a:rPr>
              <a:t>↑ cytokines</a:t>
            </a:r>
          </a:p>
          <a:p>
            <a:pPr>
              <a:lnSpc>
                <a:spcPts val="2480"/>
              </a:lnSpc>
            </a:pPr>
            <a:r>
              <a:rPr lang="en-CA" sz="1200" dirty="0">
                <a:solidFill>
                  <a:schemeClr val="tx1">
                    <a:lumMod val="50000"/>
                    <a:lumOff val="50000"/>
                  </a:schemeClr>
                </a:solidFill>
              </a:rPr>
              <a:t>↑↓ interleukins 4, 6, 12, 16</a:t>
            </a:r>
          </a:p>
          <a:p>
            <a:pPr>
              <a:lnSpc>
                <a:spcPts val="2480"/>
              </a:lnSpc>
            </a:pPr>
            <a:r>
              <a:rPr lang="en-CA" sz="1200" dirty="0">
                <a:solidFill>
                  <a:schemeClr val="tx1">
                    <a:lumMod val="50000"/>
                    <a:lumOff val="50000"/>
                  </a:schemeClr>
                </a:solidFill>
              </a:rPr>
              <a:t>↑ NK cell counts and activity</a:t>
            </a:r>
          </a:p>
          <a:p>
            <a:pPr>
              <a:lnSpc>
                <a:spcPts val="2480"/>
              </a:lnSpc>
            </a:pPr>
            <a:r>
              <a:rPr lang="en-CA" sz="1200" dirty="0">
                <a:solidFill>
                  <a:schemeClr val="tx1">
                    <a:lumMod val="50000"/>
                    <a:lumOff val="50000"/>
                  </a:schemeClr>
                </a:solidFill>
              </a:rPr>
              <a:t>↑ CD8+ cytotoxic T-cells</a:t>
            </a:r>
          </a:p>
          <a:p>
            <a:pPr>
              <a:lnSpc>
                <a:spcPts val="2480"/>
              </a:lnSpc>
            </a:pPr>
            <a:r>
              <a:rPr lang="en-CA" sz="1200" dirty="0">
                <a:solidFill>
                  <a:schemeClr val="tx1">
                    <a:lumMod val="50000"/>
                    <a:lumOff val="50000"/>
                  </a:schemeClr>
                </a:solidFill>
              </a:rPr>
              <a:t>Activate dendritic cells</a:t>
            </a:r>
          </a:p>
          <a:p>
            <a:endParaRPr lang="en-US" dirty="0"/>
          </a:p>
        </p:txBody>
      </p:sp>
      <p:sp>
        <p:nvSpPr>
          <p:cNvPr id="4" name="Slide Number Placeholder 3"/>
          <p:cNvSpPr>
            <a:spLocks noGrp="1"/>
          </p:cNvSpPr>
          <p:nvPr>
            <p:ph type="sldNum" sz="quarter" idx="10"/>
          </p:nvPr>
        </p:nvSpPr>
        <p:spPr/>
        <p:txBody>
          <a:bodyPr/>
          <a:lstStyle/>
          <a:p>
            <a:fld id="{ADA0768D-BB16-C74D-89A5-48F85DE13EC1}" type="slidenum">
              <a:rPr lang="en-US" smtClean="0"/>
              <a:t>16</a:t>
            </a:fld>
            <a:endParaRPr lang="en-US"/>
          </a:p>
        </p:txBody>
      </p:sp>
    </p:spTree>
    <p:extLst>
      <p:ext uri="{BB962C8B-B14F-4D97-AF65-F5344CB8AC3E}">
        <p14:creationId xmlns:p14="http://schemas.microsoft.com/office/powerpoint/2010/main" val="5953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Add PAAM and OTC websites for resources for trained </a:t>
            </a:r>
            <a:r>
              <a:rPr lang="en-US" dirty="0" err="1"/>
              <a:t>antrho</a:t>
            </a:r>
            <a:r>
              <a:rPr lang="en-US"/>
              <a:t>/VAE docs</a:t>
            </a:r>
          </a:p>
          <a:p>
            <a:pPr marL="0" marR="0" indent="0" algn="l" defTabSz="457200" rtl="0" eaLnBrk="1" fontAlgn="auto" latinLnBrk="0" hangingPunct="1">
              <a:lnSpc>
                <a:spcPct val="100000"/>
              </a:lnSpc>
              <a:spcBef>
                <a:spcPts val="0"/>
              </a:spcBef>
              <a:spcAft>
                <a:spcPts val="0"/>
              </a:spcAft>
              <a:buClrTx/>
              <a:buSzTx/>
              <a:buFontTx/>
              <a:buNone/>
              <a:tabLst/>
              <a:defRPr/>
            </a:pPr>
            <a:endParaRPr lang="en-US"/>
          </a:p>
          <a:p>
            <a:pPr marL="0" marR="0" indent="0" algn="l" defTabSz="457200" rtl="0" eaLnBrk="1" fontAlgn="auto" latinLnBrk="0" hangingPunct="1">
              <a:lnSpc>
                <a:spcPct val="100000"/>
              </a:lnSpc>
              <a:spcBef>
                <a:spcPts val="0"/>
              </a:spcBef>
              <a:spcAft>
                <a:spcPts val="0"/>
              </a:spcAft>
              <a:buClrTx/>
              <a:buSzTx/>
              <a:buFontTx/>
              <a:buNone/>
              <a:tabLst/>
              <a:defRPr/>
            </a:pPr>
            <a:r>
              <a:rPr lang="en-US"/>
              <a:t> Note:  1400+ articles on PubMed and Medline </a:t>
            </a:r>
          </a:p>
          <a:p>
            <a:endParaRPr lang="en-US" baseline="0"/>
          </a:p>
          <a:p>
            <a:r>
              <a:rPr lang="en-US" baseline="0"/>
              <a:t>Being the most researched plant in integrative oncology and hundreds of studies for IV application underway in Germany, Switzerland, France, Brazil and now US</a:t>
            </a:r>
          </a:p>
          <a:p>
            <a:r>
              <a:rPr lang="en-US" baseline="0"/>
              <a:t>2</a:t>
            </a:r>
            <a:r>
              <a:rPr lang="en-US" baseline="30000"/>
              <a:t>nd</a:t>
            </a:r>
            <a:r>
              <a:rPr lang="en-US" baseline="0"/>
              <a:t> highest population of Anthroposophical doctors outside of Europe is Brazil (Zika!)</a:t>
            </a:r>
          </a:p>
          <a:p>
            <a:endParaRPr lang="en-US"/>
          </a:p>
          <a:p>
            <a:pPr marL="0" marR="0" indent="0" algn="l" defTabSz="457200" rtl="0" eaLnBrk="1" fontAlgn="auto" latinLnBrk="0" hangingPunct="1">
              <a:lnSpc>
                <a:spcPct val="100000"/>
              </a:lnSpc>
              <a:spcBef>
                <a:spcPts val="0"/>
              </a:spcBef>
              <a:spcAft>
                <a:spcPts val="0"/>
              </a:spcAft>
              <a:buClrTx/>
              <a:buSzTx/>
              <a:buFontTx/>
              <a:buNone/>
              <a:tabLst/>
              <a:defRPr/>
            </a:pPr>
            <a:r>
              <a:rPr lang="en-US"/>
              <a:t>Combine slide 31 and 32</a:t>
            </a:r>
          </a:p>
          <a:p>
            <a:pPr marL="0" marR="0" indent="0" algn="l" defTabSz="457200" rtl="0" eaLnBrk="1" fontAlgn="auto" latinLnBrk="0" hangingPunct="1">
              <a:lnSpc>
                <a:spcPct val="100000"/>
              </a:lnSpc>
              <a:spcBef>
                <a:spcPts val="0"/>
              </a:spcBef>
              <a:spcAft>
                <a:spcPts val="0"/>
              </a:spcAft>
              <a:buClrTx/>
              <a:buSzTx/>
              <a:buFontTx/>
              <a:buNone/>
              <a:tabLst/>
              <a:defRPr/>
            </a:pPr>
            <a:endParaRPr lang="en-US"/>
          </a:p>
          <a:p>
            <a:pPr marL="0" marR="0" indent="0" algn="l" defTabSz="457200" rtl="0" eaLnBrk="1" fontAlgn="auto" latinLnBrk="0" hangingPunct="1">
              <a:lnSpc>
                <a:spcPct val="100000"/>
              </a:lnSpc>
              <a:spcBef>
                <a:spcPts val="0"/>
              </a:spcBef>
              <a:spcAft>
                <a:spcPts val="0"/>
              </a:spcAft>
              <a:buClrTx/>
              <a:buSzTx/>
              <a:buFontTx/>
              <a:buNone/>
              <a:tabLst/>
              <a:defRPr/>
            </a:pPr>
            <a:r>
              <a:rPr lang="en-US"/>
              <a:t>The Stuttgart/</a:t>
            </a:r>
            <a:r>
              <a:rPr lang="en-US" err="1"/>
              <a:t>Helixor</a:t>
            </a:r>
            <a:r>
              <a:rPr lang="en-US"/>
              <a:t> PDF first 8 slides are pertinent to this talk.  Would like one of the images recreated.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a:p>
          <a:p>
            <a:pPr marL="0" marR="0" indent="0" algn="l" defTabSz="457200" rtl="0" eaLnBrk="1" fontAlgn="auto" latinLnBrk="0" hangingPunct="1">
              <a:lnSpc>
                <a:spcPct val="100000"/>
              </a:lnSpc>
              <a:spcBef>
                <a:spcPts val="0"/>
              </a:spcBef>
              <a:spcAft>
                <a:spcPts val="0"/>
              </a:spcAft>
              <a:buClrTx/>
              <a:buSzTx/>
              <a:buFontTx/>
              <a:buNone/>
              <a:tabLst/>
              <a:defRPr/>
            </a:pPr>
            <a:r>
              <a:rPr lang="en-US"/>
              <a:t>Have Kirsten create</a:t>
            </a:r>
            <a:r>
              <a:rPr lang="en-US" baseline="0"/>
              <a:t> this section</a:t>
            </a:r>
            <a:r>
              <a:rPr lang="is-IS" baseline="0"/>
              <a:t>…...</a:t>
            </a:r>
            <a:r>
              <a:rPr lang="en-US"/>
              <a:t> Note:  1400+ articles on PubMed and Medline </a:t>
            </a:r>
          </a:p>
          <a:p>
            <a:endParaRPr lang="en-US" baseline="0"/>
          </a:p>
          <a:p>
            <a:r>
              <a:rPr lang="en-US" baseline="0"/>
              <a:t>Being the most researched plant in integrative oncology and hundreds of studies for IV application underway in Germany, Switzerland, France, Brazil and now US</a:t>
            </a:r>
          </a:p>
          <a:p>
            <a:r>
              <a:rPr lang="en-US" baseline="0"/>
              <a:t>2</a:t>
            </a:r>
            <a:r>
              <a:rPr lang="en-US" baseline="30000"/>
              <a:t>nd</a:t>
            </a:r>
            <a:r>
              <a:rPr lang="en-US" baseline="0"/>
              <a:t> highest population of </a:t>
            </a:r>
            <a:r>
              <a:rPr lang="en-US" baseline="0" err="1"/>
              <a:t>Anthroposophical</a:t>
            </a:r>
            <a:r>
              <a:rPr lang="en-US" baseline="0"/>
              <a:t> doctors outside of Europe is Brazil (</a:t>
            </a:r>
            <a:r>
              <a:rPr lang="en-US" baseline="0" err="1"/>
              <a:t>Zika</a:t>
            </a:r>
            <a:r>
              <a:rPr lang="en-US" baseline="0"/>
              <a:t>!)</a:t>
            </a:r>
          </a:p>
          <a:p>
            <a:endParaRPr lang="en-US"/>
          </a:p>
        </p:txBody>
      </p:sp>
      <p:sp>
        <p:nvSpPr>
          <p:cNvPr id="4" name="Slide Number Placeholder 3"/>
          <p:cNvSpPr>
            <a:spLocks noGrp="1"/>
          </p:cNvSpPr>
          <p:nvPr>
            <p:ph type="sldNum" sz="quarter" idx="10"/>
          </p:nvPr>
        </p:nvSpPr>
        <p:spPr/>
        <p:txBody>
          <a:bodyPr/>
          <a:lstStyle/>
          <a:p>
            <a:fld id="{9CF283E6-192A-0240-B744-293655E7A5E3}" type="slidenum">
              <a:rPr lang="en-US" smtClean="0"/>
              <a:pPr/>
              <a:t>18</a:t>
            </a:fld>
            <a:endParaRPr lang="en-US"/>
          </a:p>
        </p:txBody>
      </p:sp>
    </p:spTree>
    <p:extLst>
      <p:ext uri="{BB962C8B-B14F-4D97-AF65-F5344CB8AC3E}">
        <p14:creationId xmlns:p14="http://schemas.microsoft.com/office/powerpoint/2010/main" val="3145458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Add www.torusventures.net address and drop the Lac/Diplom</a:t>
            </a:r>
          </a:p>
        </p:txBody>
      </p:sp>
      <p:sp>
        <p:nvSpPr>
          <p:cNvPr id="4" name="Slide Number Placeholder 3"/>
          <p:cNvSpPr>
            <a:spLocks noGrp="1"/>
          </p:cNvSpPr>
          <p:nvPr>
            <p:ph type="sldNum" sz="quarter" idx="10"/>
          </p:nvPr>
        </p:nvSpPr>
        <p:spPr/>
        <p:txBody>
          <a:bodyPr/>
          <a:lstStyle/>
          <a:p>
            <a:fld id="{9CF283E6-192A-0240-B744-293655E7A5E3}" type="slidenum">
              <a:rPr lang="en-US" smtClean="0"/>
              <a:pPr/>
              <a:t>19</a:t>
            </a:fld>
            <a:endParaRPr lang="en-US" dirty="0"/>
          </a:p>
        </p:txBody>
      </p:sp>
    </p:spTree>
    <p:extLst>
      <p:ext uri="{BB962C8B-B14F-4D97-AF65-F5344CB8AC3E}">
        <p14:creationId xmlns:p14="http://schemas.microsoft.com/office/powerpoint/2010/main" val="761462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F283E6-192A-0240-B744-293655E7A5E3}" type="slidenum">
              <a:rPr lang="en-US" smtClean="0"/>
              <a:pPr/>
              <a:t>2</a:t>
            </a:fld>
            <a:endParaRPr lang="en-US" dirty="0"/>
          </a:p>
        </p:txBody>
      </p:sp>
    </p:spTree>
    <p:extLst>
      <p:ext uri="{BB962C8B-B14F-4D97-AF65-F5344CB8AC3E}">
        <p14:creationId xmlns:p14="http://schemas.microsoft.com/office/powerpoint/2010/main" val="3247329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Fastest</a:t>
            </a:r>
            <a:r>
              <a:rPr lang="en-US" baseline="0" dirty="0"/>
              <a:t> growing rate of cancer is GBM/brain in 24 and younger, resurgence of lymphoma/leukemia in peds again and fastest growing CRC in folks under 35.  </a:t>
            </a:r>
          </a:p>
          <a:p>
            <a:pPr marL="0" marR="0" indent="0" algn="l" defTabSz="457200" rtl="0" eaLnBrk="1" fontAlgn="auto" latinLnBrk="0" hangingPunct="1">
              <a:lnSpc>
                <a:spcPct val="100000"/>
              </a:lnSpc>
              <a:spcBef>
                <a:spcPts val="0"/>
              </a:spcBef>
              <a:spcAft>
                <a:spcPts val="0"/>
              </a:spcAft>
              <a:buClrTx/>
              <a:buSzTx/>
              <a:buFontTx/>
              <a:buNone/>
              <a:tabLst/>
              <a:defRPr/>
            </a:pPr>
            <a:r>
              <a:rPr lang="mr-IN" baseline="0" dirty="0"/>
              <a:t>1/2</a:t>
            </a:r>
            <a:r>
              <a:rPr lang="en-US" baseline="0" dirty="0"/>
              <a:t> with DM</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Number one disease to take over US:  neurological (Alzheimer’s/ Autism/ ADD/ADHD/Dementia, Demylenating disorders, etc</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Globesity/Diabesity, endocrine disruptors such as plastics and glyphosate, fertility issues, etc.</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Normal cells double every 3 days, cancer cells double every 9 hours---where does the signaling pathway go awry?  Can take 5-10 years to be clinically detectable---plenty of time to turn the boat around in the harbor</a:t>
            </a:r>
          </a:p>
          <a:p>
            <a:endParaRPr lang="en-US" dirty="0"/>
          </a:p>
          <a:p>
            <a:r>
              <a:rPr lang="en-US" dirty="0"/>
              <a:t>BioCept</a:t>
            </a:r>
            <a:r>
              <a:rPr lang="en-US" baseline="0" dirty="0"/>
              <a:t> testing to KNOW what is up</a:t>
            </a:r>
            <a:endParaRPr lang="en-US" dirty="0"/>
          </a:p>
        </p:txBody>
      </p:sp>
      <p:sp>
        <p:nvSpPr>
          <p:cNvPr id="4" name="Slide Number Placeholder 3"/>
          <p:cNvSpPr>
            <a:spLocks noGrp="1"/>
          </p:cNvSpPr>
          <p:nvPr>
            <p:ph type="sldNum" sz="quarter" idx="10"/>
          </p:nvPr>
        </p:nvSpPr>
        <p:spPr/>
        <p:txBody>
          <a:bodyPr/>
          <a:lstStyle/>
          <a:p>
            <a:fld id="{9CF283E6-192A-0240-B744-293655E7A5E3}" type="slidenum">
              <a:rPr lang="en-US" smtClean="0"/>
              <a:pPr/>
              <a:t>4</a:t>
            </a:fld>
            <a:endParaRPr lang="en-US" dirty="0"/>
          </a:p>
        </p:txBody>
      </p:sp>
    </p:spTree>
    <p:extLst>
      <p:ext uri="{BB962C8B-B14F-4D97-AF65-F5344CB8AC3E}">
        <p14:creationId xmlns:p14="http://schemas.microsoft.com/office/powerpoint/2010/main" val="690162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2700"/>
            <a:r>
              <a:rPr lang="en-US" sz="1200" dirty="0">
                <a:solidFill>
                  <a:schemeClr val="tx1">
                    <a:lumMod val="75000"/>
                    <a:lumOff val="25000"/>
                  </a:schemeClr>
                </a:solidFill>
                <a:latin typeface="Helvetica"/>
                <a:cs typeface="Helvetica"/>
              </a:rPr>
              <a:t>Determinants of health:</a:t>
            </a:r>
          </a:p>
          <a:p>
            <a:pPr marL="184150" indent="-171450">
              <a:buFont typeface="Arial" panose="020B0604020202020204" pitchFamily="34" charset="0"/>
              <a:buChar char="•"/>
            </a:pPr>
            <a:r>
              <a:rPr lang="en-US" sz="1200" dirty="0">
                <a:solidFill>
                  <a:schemeClr val="tx1">
                    <a:lumMod val="75000"/>
                    <a:lumOff val="25000"/>
                  </a:schemeClr>
                </a:solidFill>
                <a:latin typeface="Helvetica"/>
                <a:cs typeface="Helvetica"/>
              </a:rPr>
              <a:t>  </a:t>
            </a:r>
            <a:r>
              <a:rPr lang="en-US" sz="1200" spc="-5" dirty="0">
                <a:solidFill>
                  <a:schemeClr val="tx1">
                    <a:lumMod val="75000"/>
                    <a:lumOff val="25000"/>
                  </a:schemeClr>
                </a:solidFill>
                <a:latin typeface="Century Gothic"/>
                <a:cs typeface="Century Gothic"/>
              </a:rPr>
              <a:t>Breath, fresh</a:t>
            </a:r>
            <a:r>
              <a:rPr lang="en-US" sz="1200" spc="20" dirty="0">
                <a:solidFill>
                  <a:schemeClr val="tx1">
                    <a:lumMod val="75000"/>
                    <a:lumOff val="25000"/>
                  </a:schemeClr>
                </a:solidFill>
                <a:latin typeface="Century Gothic"/>
                <a:cs typeface="Century Gothic"/>
              </a:rPr>
              <a:t> </a:t>
            </a:r>
            <a:r>
              <a:rPr lang="en-US" sz="1200" dirty="0">
                <a:solidFill>
                  <a:schemeClr val="tx1">
                    <a:lumMod val="75000"/>
                    <a:lumOff val="25000"/>
                  </a:schemeClr>
                </a:solidFill>
                <a:latin typeface="Century Gothic"/>
                <a:cs typeface="Century Gothic"/>
              </a:rPr>
              <a:t>air</a:t>
            </a:r>
          </a:p>
          <a:p>
            <a:pPr marL="12700">
              <a:spcBef>
                <a:spcPts val="815"/>
              </a:spcBef>
            </a:pPr>
            <a:r>
              <a:rPr lang="en-US" sz="1200" dirty="0">
                <a:solidFill>
                  <a:schemeClr val="tx1">
                    <a:lumMod val="75000"/>
                    <a:lumOff val="25000"/>
                  </a:schemeClr>
                </a:solidFill>
                <a:latin typeface="Arial"/>
                <a:cs typeface="Arial"/>
              </a:rPr>
              <a:t>•</a:t>
            </a:r>
            <a:r>
              <a:rPr lang="en-US" sz="1200" dirty="0">
                <a:solidFill>
                  <a:schemeClr val="tx1">
                    <a:lumMod val="75000"/>
                    <a:lumOff val="25000"/>
                  </a:schemeClr>
                </a:solidFill>
                <a:latin typeface="Helvetica"/>
                <a:cs typeface="Helvetica"/>
              </a:rPr>
              <a:t>   </a:t>
            </a:r>
            <a:r>
              <a:rPr lang="en-US" sz="1200" dirty="0">
                <a:solidFill>
                  <a:schemeClr val="tx1">
                    <a:lumMod val="75000"/>
                    <a:lumOff val="25000"/>
                  </a:schemeClr>
                </a:solidFill>
                <a:latin typeface="Century Gothic"/>
                <a:cs typeface="Century Gothic"/>
              </a:rPr>
              <a:t>Clean water and</a:t>
            </a:r>
            <a:r>
              <a:rPr lang="en-US" sz="1200" spc="-25" dirty="0">
                <a:solidFill>
                  <a:schemeClr val="tx1">
                    <a:lumMod val="75000"/>
                    <a:lumOff val="25000"/>
                  </a:schemeClr>
                </a:solidFill>
                <a:latin typeface="Century Gothic"/>
                <a:cs typeface="Century Gothic"/>
              </a:rPr>
              <a:t> </a:t>
            </a:r>
            <a:r>
              <a:rPr lang="en-US" sz="1200" dirty="0">
                <a:solidFill>
                  <a:schemeClr val="tx1">
                    <a:lumMod val="75000"/>
                    <a:lumOff val="25000"/>
                  </a:schemeClr>
                </a:solidFill>
                <a:latin typeface="Century Gothic"/>
                <a:cs typeface="Century Gothic"/>
              </a:rPr>
              <a:t>hydration</a:t>
            </a:r>
          </a:p>
          <a:p>
            <a:pPr marL="12700">
              <a:spcBef>
                <a:spcPts val="920"/>
              </a:spcBef>
            </a:pPr>
            <a:r>
              <a:rPr lang="en-US" sz="1200" dirty="0">
                <a:solidFill>
                  <a:schemeClr val="tx1">
                    <a:lumMod val="75000"/>
                    <a:lumOff val="25000"/>
                  </a:schemeClr>
                </a:solidFill>
                <a:latin typeface="Arial"/>
                <a:cs typeface="Arial"/>
              </a:rPr>
              <a:t>•</a:t>
            </a:r>
            <a:r>
              <a:rPr lang="en-US" sz="1200" dirty="0">
                <a:solidFill>
                  <a:schemeClr val="tx1">
                    <a:lumMod val="75000"/>
                    <a:lumOff val="25000"/>
                  </a:schemeClr>
                </a:solidFill>
                <a:latin typeface="Helvetica"/>
                <a:cs typeface="Helvetica"/>
              </a:rPr>
              <a:t>   </a:t>
            </a:r>
            <a:r>
              <a:rPr lang="en-US" sz="1200" dirty="0">
                <a:solidFill>
                  <a:schemeClr val="tx1">
                    <a:lumMod val="75000"/>
                    <a:lumOff val="25000"/>
                  </a:schemeClr>
                </a:solidFill>
                <a:latin typeface="Century Gothic"/>
                <a:cs typeface="Century Gothic"/>
              </a:rPr>
              <a:t>Sleep </a:t>
            </a:r>
            <a:r>
              <a:rPr lang="en-US" sz="1200" spc="5" dirty="0">
                <a:solidFill>
                  <a:schemeClr val="tx1">
                    <a:lumMod val="75000"/>
                    <a:lumOff val="25000"/>
                  </a:schemeClr>
                </a:solidFill>
                <a:latin typeface="Century Gothic"/>
                <a:cs typeface="Century Gothic"/>
              </a:rPr>
              <a:t>(normal</a:t>
            </a:r>
            <a:r>
              <a:rPr lang="en-US" sz="1200" spc="25" dirty="0">
                <a:solidFill>
                  <a:schemeClr val="tx1">
                    <a:lumMod val="75000"/>
                    <a:lumOff val="25000"/>
                  </a:schemeClr>
                </a:solidFill>
                <a:latin typeface="Century Gothic"/>
                <a:cs typeface="Century Gothic"/>
              </a:rPr>
              <a:t> </a:t>
            </a:r>
            <a:r>
              <a:rPr lang="en-US" sz="1200" dirty="0">
                <a:solidFill>
                  <a:schemeClr val="tx1">
                    <a:lumMod val="75000"/>
                    <a:lumOff val="25000"/>
                  </a:schemeClr>
                </a:solidFill>
                <a:latin typeface="Century Gothic"/>
                <a:cs typeface="Century Gothic"/>
              </a:rPr>
              <a:t>biorhythms)</a:t>
            </a:r>
          </a:p>
          <a:p>
            <a:pPr marL="12700">
              <a:spcBef>
                <a:spcPts val="819"/>
              </a:spcBef>
            </a:pPr>
            <a:r>
              <a:rPr lang="en-US" sz="1200" dirty="0">
                <a:solidFill>
                  <a:schemeClr val="tx1">
                    <a:lumMod val="75000"/>
                    <a:lumOff val="25000"/>
                  </a:schemeClr>
                </a:solidFill>
                <a:latin typeface="Arial"/>
                <a:cs typeface="Arial"/>
              </a:rPr>
              <a:t>•</a:t>
            </a:r>
            <a:r>
              <a:rPr lang="en-US" sz="1200" dirty="0">
                <a:solidFill>
                  <a:schemeClr val="tx1">
                    <a:lumMod val="75000"/>
                    <a:lumOff val="25000"/>
                  </a:schemeClr>
                </a:solidFill>
                <a:latin typeface="Helvetica"/>
                <a:cs typeface="Helvetica"/>
              </a:rPr>
              <a:t>   </a:t>
            </a:r>
            <a:r>
              <a:rPr lang="en-US" sz="1200" spc="-5" dirty="0">
                <a:solidFill>
                  <a:schemeClr val="tx1">
                    <a:lumMod val="75000"/>
                    <a:lumOff val="25000"/>
                  </a:schemeClr>
                </a:solidFill>
                <a:latin typeface="Century Gothic"/>
                <a:cs typeface="Century Gothic"/>
              </a:rPr>
              <a:t>Nutrition and</a:t>
            </a:r>
            <a:r>
              <a:rPr lang="en-US" sz="1200" spc="40" dirty="0">
                <a:solidFill>
                  <a:schemeClr val="tx1">
                    <a:lumMod val="75000"/>
                    <a:lumOff val="25000"/>
                  </a:schemeClr>
                </a:solidFill>
                <a:latin typeface="Century Gothic"/>
                <a:cs typeface="Century Gothic"/>
              </a:rPr>
              <a:t> </a:t>
            </a:r>
            <a:r>
              <a:rPr lang="en-US" sz="1200" spc="-5" dirty="0">
                <a:solidFill>
                  <a:schemeClr val="tx1">
                    <a:lumMod val="75000"/>
                    <a:lumOff val="25000"/>
                  </a:schemeClr>
                </a:solidFill>
                <a:latin typeface="Century Gothic"/>
                <a:cs typeface="Century Gothic"/>
              </a:rPr>
              <a:t>digestion</a:t>
            </a:r>
            <a:endParaRPr lang="en-US" sz="1200" dirty="0">
              <a:solidFill>
                <a:schemeClr val="tx1">
                  <a:lumMod val="75000"/>
                  <a:lumOff val="25000"/>
                </a:schemeClr>
              </a:solidFill>
              <a:latin typeface="Century Gothic"/>
              <a:cs typeface="Century Gothic"/>
            </a:endParaRPr>
          </a:p>
          <a:p>
            <a:pPr marL="12700">
              <a:spcBef>
                <a:spcPts val="915"/>
              </a:spcBef>
            </a:pPr>
            <a:r>
              <a:rPr lang="en-US" sz="1200" dirty="0">
                <a:solidFill>
                  <a:schemeClr val="tx1">
                    <a:lumMod val="75000"/>
                    <a:lumOff val="25000"/>
                  </a:schemeClr>
                </a:solidFill>
                <a:latin typeface="Arial"/>
                <a:cs typeface="Arial"/>
              </a:rPr>
              <a:t>•</a:t>
            </a:r>
            <a:r>
              <a:rPr lang="en-US" sz="1200" dirty="0">
                <a:solidFill>
                  <a:schemeClr val="tx1">
                    <a:lumMod val="75000"/>
                    <a:lumOff val="25000"/>
                  </a:schemeClr>
                </a:solidFill>
                <a:latin typeface="Helvetica"/>
                <a:cs typeface="Helvetica"/>
              </a:rPr>
              <a:t>   </a:t>
            </a:r>
            <a:r>
              <a:rPr lang="en-US" sz="1200" dirty="0">
                <a:solidFill>
                  <a:schemeClr val="tx1">
                    <a:lumMod val="75000"/>
                    <a:lumOff val="25000"/>
                  </a:schemeClr>
                </a:solidFill>
                <a:latin typeface="Century Gothic"/>
                <a:cs typeface="Century Gothic"/>
              </a:rPr>
              <a:t>Rest and</a:t>
            </a:r>
            <a:r>
              <a:rPr lang="en-US" sz="1200" spc="5" dirty="0">
                <a:solidFill>
                  <a:schemeClr val="tx1">
                    <a:lumMod val="75000"/>
                    <a:lumOff val="25000"/>
                  </a:schemeClr>
                </a:solidFill>
                <a:latin typeface="Century Gothic"/>
                <a:cs typeface="Century Gothic"/>
              </a:rPr>
              <a:t> </a:t>
            </a:r>
            <a:r>
              <a:rPr lang="en-US" sz="1200" spc="-5" dirty="0">
                <a:solidFill>
                  <a:schemeClr val="tx1">
                    <a:lumMod val="75000"/>
                    <a:lumOff val="25000"/>
                  </a:schemeClr>
                </a:solidFill>
                <a:latin typeface="Century Gothic"/>
                <a:cs typeface="Century Gothic"/>
              </a:rPr>
              <a:t>recreation</a:t>
            </a:r>
            <a:endParaRPr lang="en-US" sz="1200" dirty="0">
              <a:solidFill>
                <a:schemeClr val="tx1">
                  <a:lumMod val="75000"/>
                  <a:lumOff val="25000"/>
                </a:schemeClr>
              </a:solidFill>
              <a:latin typeface="Century Gothic"/>
              <a:cs typeface="Century Gothic"/>
            </a:endParaRPr>
          </a:p>
          <a:p>
            <a:pPr marL="12700">
              <a:spcBef>
                <a:spcPts val="815"/>
              </a:spcBef>
            </a:pPr>
            <a:r>
              <a:rPr lang="en-US" sz="1200" dirty="0">
                <a:solidFill>
                  <a:schemeClr val="tx1">
                    <a:lumMod val="75000"/>
                    <a:lumOff val="25000"/>
                  </a:schemeClr>
                </a:solidFill>
                <a:latin typeface="Arial"/>
                <a:cs typeface="Arial"/>
              </a:rPr>
              <a:t>•</a:t>
            </a:r>
            <a:r>
              <a:rPr lang="en-US" sz="1200" dirty="0">
                <a:solidFill>
                  <a:schemeClr val="tx1">
                    <a:lumMod val="75000"/>
                    <a:lumOff val="25000"/>
                  </a:schemeClr>
                </a:solidFill>
                <a:latin typeface="Helvetica"/>
                <a:cs typeface="Helvetica"/>
              </a:rPr>
              <a:t>   </a:t>
            </a:r>
            <a:r>
              <a:rPr lang="en-US" sz="1200" dirty="0">
                <a:solidFill>
                  <a:schemeClr val="tx1">
                    <a:lumMod val="75000"/>
                    <a:lumOff val="25000"/>
                  </a:schemeClr>
                </a:solidFill>
                <a:latin typeface="Century Gothic"/>
                <a:cs typeface="Century Gothic"/>
              </a:rPr>
              <a:t>Light </a:t>
            </a:r>
            <a:r>
              <a:rPr lang="en-US" sz="1200" spc="-5" dirty="0">
                <a:solidFill>
                  <a:schemeClr val="tx1">
                    <a:lumMod val="75000"/>
                    <a:lumOff val="25000"/>
                  </a:schemeClr>
                </a:solidFill>
                <a:latin typeface="Century Gothic"/>
                <a:cs typeface="Century Gothic"/>
              </a:rPr>
              <a:t>(vit.</a:t>
            </a:r>
            <a:r>
              <a:rPr lang="en-US" sz="1200" spc="-25" dirty="0">
                <a:solidFill>
                  <a:schemeClr val="tx1">
                    <a:lumMod val="75000"/>
                    <a:lumOff val="25000"/>
                  </a:schemeClr>
                </a:solidFill>
                <a:latin typeface="Century Gothic"/>
                <a:cs typeface="Century Gothic"/>
              </a:rPr>
              <a:t> </a:t>
            </a:r>
            <a:r>
              <a:rPr lang="en-US" sz="1200" spc="-5" dirty="0">
                <a:solidFill>
                  <a:schemeClr val="tx1">
                    <a:lumMod val="75000"/>
                    <a:lumOff val="25000"/>
                  </a:schemeClr>
                </a:solidFill>
                <a:latin typeface="Century Gothic"/>
                <a:cs typeface="Century Gothic"/>
              </a:rPr>
              <a:t>D)</a:t>
            </a:r>
            <a:endParaRPr lang="en-US" sz="1200" dirty="0">
              <a:solidFill>
                <a:schemeClr val="tx1">
                  <a:lumMod val="75000"/>
                  <a:lumOff val="25000"/>
                </a:schemeClr>
              </a:solidFill>
              <a:latin typeface="Century Gothic"/>
              <a:cs typeface="Century Gothic"/>
            </a:endParaRPr>
          </a:p>
          <a:p>
            <a:pPr marL="12700">
              <a:spcBef>
                <a:spcPts val="915"/>
              </a:spcBef>
            </a:pPr>
            <a:r>
              <a:rPr lang="en-US" sz="1200" dirty="0">
                <a:solidFill>
                  <a:schemeClr val="tx1">
                    <a:lumMod val="75000"/>
                    <a:lumOff val="25000"/>
                  </a:schemeClr>
                </a:solidFill>
                <a:latin typeface="Arial"/>
                <a:cs typeface="Arial"/>
              </a:rPr>
              <a:t>•</a:t>
            </a:r>
            <a:r>
              <a:rPr lang="en-US" sz="1200" dirty="0">
                <a:solidFill>
                  <a:schemeClr val="tx1">
                    <a:lumMod val="75000"/>
                    <a:lumOff val="25000"/>
                  </a:schemeClr>
                </a:solidFill>
                <a:latin typeface="Helvetica"/>
                <a:cs typeface="Helvetica"/>
              </a:rPr>
              <a:t>   </a:t>
            </a:r>
            <a:r>
              <a:rPr lang="en-US" sz="1200" dirty="0">
                <a:solidFill>
                  <a:schemeClr val="tx1">
                    <a:lumMod val="75000"/>
                    <a:lumOff val="25000"/>
                  </a:schemeClr>
                </a:solidFill>
                <a:latin typeface="Century Gothic"/>
                <a:cs typeface="Century Gothic"/>
              </a:rPr>
              <a:t>Cycles: </a:t>
            </a:r>
            <a:r>
              <a:rPr lang="en-US" sz="1200" spc="-30" dirty="0">
                <a:solidFill>
                  <a:schemeClr val="tx1">
                    <a:lumMod val="75000"/>
                    <a:lumOff val="25000"/>
                  </a:schemeClr>
                </a:solidFill>
                <a:latin typeface="Century Gothic"/>
                <a:cs typeface="Century Gothic"/>
              </a:rPr>
              <a:t>solar, lunar,</a:t>
            </a:r>
            <a:r>
              <a:rPr lang="en-US" sz="1200" spc="15" dirty="0">
                <a:solidFill>
                  <a:schemeClr val="tx1">
                    <a:lumMod val="75000"/>
                    <a:lumOff val="25000"/>
                  </a:schemeClr>
                </a:solidFill>
                <a:latin typeface="Century Gothic"/>
                <a:cs typeface="Century Gothic"/>
              </a:rPr>
              <a:t> </a:t>
            </a:r>
            <a:r>
              <a:rPr lang="en-US" sz="1200" dirty="0">
                <a:solidFill>
                  <a:schemeClr val="tx1">
                    <a:lumMod val="75000"/>
                    <a:lumOff val="25000"/>
                  </a:schemeClr>
                </a:solidFill>
                <a:latin typeface="Century Gothic"/>
                <a:cs typeface="Century Gothic"/>
              </a:rPr>
              <a:t>lifecycles</a:t>
            </a:r>
          </a:p>
          <a:p>
            <a:pPr marL="12700">
              <a:spcBef>
                <a:spcPts val="815"/>
              </a:spcBef>
            </a:pPr>
            <a:r>
              <a:rPr lang="en-US" sz="1200" dirty="0">
                <a:solidFill>
                  <a:schemeClr val="tx1">
                    <a:lumMod val="75000"/>
                    <a:lumOff val="25000"/>
                  </a:schemeClr>
                </a:solidFill>
                <a:latin typeface="Arial"/>
                <a:cs typeface="Arial"/>
              </a:rPr>
              <a:t>•</a:t>
            </a:r>
            <a:r>
              <a:rPr lang="en-US" sz="1200" dirty="0">
                <a:solidFill>
                  <a:schemeClr val="tx1">
                    <a:lumMod val="75000"/>
                    <a:lumOff val="25000"/>
                  </a:schemeClr>
                </a:solidFill>
                <a:latin typeface="Helvetica"/>
                <a:cs typeface="Helvetica"/>
              </a:rPr>
              <a:t>   </a:t>
            </a:r>
            <a:r>
              <a:rPr lang="en-US" sz="1200" spc="-5" dirty="0">
                <a:solidFill>
                  <a:schemeClr val="tx1">
                    <a:lumMod val="75000"/>
                    <a:lumOff val="25000"/>
                  </a:schemeClr>
                </a:solidFill>
                <a:latin typeface="Century Gothic"/>
                <a:cs typeface="Century Gothic"/>
              </a:rPr>
              <a:t>Environment,</a:t>
            </a:r>
            <a:r>
              <a:rPr lang="en-US" sz="1200" spc="25" dirty="0">
                <a:solidFill>
                  <a:schemeClr val="tx1">
                    <a:lumMod val="75000"/>
                    <a:lumOff val="25000"/>
                  </a:schemeClr>
                </a:solidFill>
                <a:latin typeface="Century Gothic"/>
                <a:cs typeface="Century Gothic"/>
              </a:rPr>
              <a:t> </a:t>
            </a:r>
            <a:r>
              <a:rPr lang="en-US" sz="1200" dirty="0">
                <a:solidFill>
                  <a:schemeClr val="tx1">
                    <a:lumMod val="75000"/>
                    <a:lumOff val="25000"/>
                  </a:schemeClr>
                </a:solidFill>
                <a:latin typeface="Century Gothic"/>
                <a:cs typeface="Century Gothic"/>
              </a:rPr>
              <a:t>geography</a:t>
            </a:r>
          </a:p>
          <a:p>
            <a:pPr marL="12700">
              <a:spcBef>
                <a:spcPts val="915"/>
              </a:spcBef>
            </a:pPr>
            <a:r>
              <a:rPr lang="en-US" sz="1200" dirty="0">
                <a:solidFill>
                  <a:schemeClr val="tx1">
                    <a:lumMod val="75000"/>
                    <a:lumOff val="25000"/>
                  </a:schemeClr>
                </a:solidFill>
                <a:latin typeface="Arial"/>
                <a:cs typeface="Arial"/>
              </a:rPr>
              <a:t>•</a:t>
            </a:r>
            <a:r>
              <a:rPr lang="en-US" sz="1200" dirty="0">
                <a:solidFill>
                  <a:schemeClr val="tx1">
                    <a:lumMod val="75000"/>
                    <a:lumOff val="25000"/>
                  </a:schemeClr>
                </a:solidFill>
                <a:latin typeface="Helvetica"/>
                <a:cs typeface="Helvetica"/>
              </a:rPr>
              <a:t>   </a:t>
            </a:r>
            <a:r>
              <a:rPr lang="en-US" sz="1200" spc="-5" dirty="0">
                <a:solidFill>
                  <a:schemeClr val="tx1">
                    <a:lumMod val="75000"/>
                    <a:lumOff val="25000"/>
                  </a:schemeClr>
                </a:solidFill>
                <a:latin typeface="Century Gothic"/>
                <a:cs typeface="Century Gothic"/>
              </a:rPr>
              <a:t>Exposure </a:t>
            </a:r>
            <a:r>
              <a:rPr lang="en-US" sz="1200" dirty="0">
                <a:solidFill>
                  <a:schemeClr val="tx1">
                    <a:lumMod val="75000"/>
                    <a:lumOff val="25000"/>
                  </a:schemeClr>
                </a:solidFill>
                <a:latin typeface="Century Gothic"/>
                <a:cs typeface="Century Gothic"/>
              </a:rPr>
              <a:t>to </a:t>
            </a:r>
            <a:r>
              <a:rPr lang="en-US" sz="1200" spc="-5" dirty="0">
                <a:solidFill>
                  <a:schemeClr val="tx1">
                    <a:lumMod val="75000"/>
                    <a:lumOff val="25000"/>
                  </a:schemeClr>
                </a:solidFill>
                <a:latin typeface="Century Gothic"/>
                <a:cs typeface="Century Gothic"/>
              </a:rPr>
              <a:t>nature, </a:t>
            </a:r>
            <a:r>
              <a:rPr lang="en-US" sz="1200" dirty="0">
                <a:solidFill>
                  <a:schemeClr val="tx1">
                    <a:lumMod val="75000"/>
                    <a:lumOff val="25000"/>
                  </a:schemeClr>
                </a:solidFill>
                <a:latin typeface="Century Gothic"/>
                <a:cs typeface="Century Gothic"/>
              </a:rPr>
              <a:t>natural</a:t>
            </a:r>
            <a:r>
              <a:rPr lang="en-US" sz="1200" spc="55" dirty="0">
                <a:solidFill>
                  <a:schemeClr val="tx1">
                    <a:lumMod val="75000"/>
                    <a:lumOff val="25000"/>
                  </a:schemeClr>
                </a:solidFill>
                <a:latin typeface="Century Gothic"/>
                <a:cs typeface="Century Gothic"/>
              </a:rPr>
              <a:t> </a:t>
            </a:r>
            <a:r>
              <a:rPr lang="en-US" sz="1200" spc="-5" dirty="0">
                <a:solidFill>
                  <a:schemeClr val="tx1">
                    <a:lumMod val="75000"/>
                    <a:lumOff val="25000"/>
                  </a:schemeClr>
                </a:solidFill>
                <a:latin typeface="Century Gothic"/>
                <a:cs typeface="Century Gothic"/>
              </a:rPr>
              <a:t>forces</a:t>
            </a:r>
            <a:endParaRPr lang="en-US" sz="1200" dirty="0">
              <a:solidFill>
                <a:schemeClr val="tx1">
                  <a:lumMod val="75000"/>
                  <a:lumOff val="25000"/>
                </a:schemeClr>
              </a:solidFill>
              <a:latin typeface="Century Gothic"/>
              <a:cs typeface="Century Gothic"/>
            </a:endParaRPr>
          </a:p>
          <a:p>
            <a:pPr marL="12700">
              <a:spcBef>
                <a:spcPts val="915"/>
              </a:spcBef>
            </a:pPr>
            <a:r>
              <a:rPr lang="en-US" sz="1200" dirty="0">
                <a:solidFill>
                  <a:schemeClr val="tx1">
                    <a:lumMod val="75000"/>
                    <a:lumOff val="25000"/>
                  </a:schemeClr>
                </a:solidFill>
                <a:latin typeface="Arial"/>
                <a:cs typeface="Arial"/>
              </a:rPr>
              <a:t>•</a:t>
            </a:r>
            <a:r>
              <a:rPr lang="en-US" sz="1200" dirty="0">
                <a:solidFill>
                  <a:schemeClr val="tx1">
                    <a:lumMod val="75000"/>
                    <a:lumOff val="25000"/>
                  </a:schemeClr>
                </a:solidFill>
                <a:latin typeface="Helvetica"/>
                <a:cs typeface="Helvetica"/>
              </a:rPr>
              <a:t>   </a:t>
            </a:r>
            <a:r>
              <a:rPr lang="en-US" sz="1200" dirty="0">
                <a:solidFill>
                  <a:schemeClr val="tx1">
                    <a:lumMod val="75000"/>
                    <a:lumOff val="25000"/>
                  </a:schemeClr>
                </a:solidFill>
                <a:latin typeface="Century Gothic"/>
                <a:cs typeface="Century Gothic"/>
              </a:rPr>
              <a:t>Ecology- Gaian</a:t>
            </a:r>
            <a:r>
              <a:rPr lang="en-US" sz="1200" spc="-25" dirty="0">
                <a:solidFill>
                  <a:schemeClr val="tx1">
                    <a:lumMod val="75000"/>
                    <a:lumOff val="25000"/>
                  </a:schemeClr>
                </a:solidFill>
                <a:latin typeface="Century Gothic"/>
                <a:cs typeface="Century Gothic"/>
              </a:rPr>
              <a:t> </a:t>
            </a:r>
            <a:r>
              <a:rPr lang="en-US" sz="1200" dirty="0">
                <a:solidFill>
                  <a:schemeClr val="tx1">
                    <a:lumMod val="75000"/>
                    <a:lumOff val="25000"/>
                  </a:schemeClr>
                </a:solidFill>
                <a:latin typeface="Century Gothic"/>
                <a:cs typeface="Century Gothic"/>
              </a:rPr>
              <a:t>ecosystem</a:t>
            </a:r>
          </a:p>
          <a:p>
            <a:endParaRPr lang="en-US" dirty="0"/>
          </a:p>
        </p:txBody>
      </p:sp>
      <p:sp>
        <p:nvSpPr>
          <p:cNvPr id="4" name="Slide Number Placeholder 3"/>
          <p:cNvSpPr>
            <a:spLocks noGrp="1"/>
          </p:cNvSpPr>
          <p:nvPr>
            <p:ph type="sldNum" sz="quarter" idx="10"/>
          </p:nvPr>
        </p:nvSpPr>
        <p:spPr/>
        <p:txBody>
          <a:bodyPr/>
          <a:lstStyle/>
          <a:p>
            <a:fld id="{ADA0768D-BB16-C74D-89A5-48F85DE13EC1}" type="slidenum">
              <a:rPr lang="en-US" smtClean="0"/>
              <a:t>6</a:t>
            </a:fld>
            <a:endParaRPr lang="en-US" dirty="0"/>
          </a:p>
        </p:txBody>
      </p:sp>
    </p:spTree>
    <p:extLst>
      <p:ext uri="{BB962C8B-B14F-4D97-AF65-F5344CB8AC3E}">
        <p14:creationId xmlns:p14="http://schemas.microsoft.com/office/powerpoint/2010/main" val="909503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These started as bacterial intruders to our ancient cells</a:t>
            </a:r>
          </a:p>
          <a:p>
            <a:r>
              <a:rPr lang="en-US" dirty="0"/>
              <a:t>Hayflick equation</a:t>
            </a:r>
          </a:p>
          <a:p>
            <a:r>
              <a:rPr lang="en-US" dirty="0"/>
              <a:t>Cells are simplest form of life---capable of independent existence and inside these cells is a gel-like mass (cytoplasm) that contains countless biological molecules and floating in this cytoplasm are organelles---discrete entities that are responsible for certain tasks and one of these organelles is the nucleus that contains the DNA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Aging is slow degeneration in the quality of the mitochondria---the process of burning up cell food using oxygen releases free radicals that can damage adjacent structures and these structures can take tens of thousands of hits daily and we are in active silent repair mode with the occasional irreversible damage that accumulate over a lifetime, reaching a threshold, causing the cell to die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Apoptosis (programmed cell death)  happens when cells become damaged and worn out governed by the mitochondria and when they are too few in number and function, then they cannot induce cell death when needed which is root of cancer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are highly adaptable to changes in energy demands and each cell that contains them, needs to respond individually and in order to do this effectively/efficiently, the mitochondria need to maintain a level of flexibility and control (lack of movement, too much movement, too much sugar, too much cortisol, etc. impacts this level of control/flexibility)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(heart and skeletal muscles require more energy so have more mitochondria along with pancreas, liver and brain).  </a:t>
            </a:r>
          </a:p>
          <a:p>
            <a:r>
              <a:rPr lang="en-US" dirty="0"/>
              <a:t>Oocytes have 100,000 mitochondria</a:t>
            </a:r>
          </a:p>
          <a:p>
            <a:r>
              <a:rPr lang="en-US" dirty="0"/>
              <a:t>Sperm fewer than 100</a:t>
            </a:r>
          </a:p>
          <a:p>
            <a:r>
              <a:rPr lang="en-US" dirty="0"/>
              <a:t>RBCs and skin have very few, if any at all</a:t>
            </a:r>
          </a:p>
          <a:p>
            <a:endParaRPr lang="en-US" dirty="0"/>
          </a:p>
          <a:p>
            <a:r>
              <a:rPr lang="en-US" dirty="0"/>
              <a:t>We age when their communication breaks down, we find the fountain of youth when we restore intracellular communication---for instance, lean muscle mass contains far more mitochondria than adipose tissue as does a strong versus weak heart and the healthier your mitochondria and more abundant, the better you feel and the better ability to maintain good stamina without fatigue</a:t>
            </a:r>
          </a:p>
          <a:p>
            <a:endParaRPr lang="en-US" dirty="0"/>
          </a:p>
        </p:txBody>
      </p:sp>
      <p:sp>
        <p:nvSpPr>
          <p:cNvPr id="4" name="Slide Number Placeholder 3"/>
          <p:cNvSpPr>
            <a:spLocks noGrp="1"/>
          </p:cNvSpPr>
          <p:nvPr>
            <p:ph type="sldNum" sz="quarter" idx="10"/>
          </p:nvPr>
        </p:nvSpPr>
        <p:spPr/>
        <p:txBody>
          <a:bodyPr/>
          <a:lstStyle/>
          <a:p>
            <a:fld id="{ADA0768D-BB16-C74D-89A5-48F85DE13EC1}" type="slidenum">
              <a:rPr lang="en-US" smtClean="0"/>
              <a:t>7</a:t>
            </a:fld>
            <a:endParaRPr lang="en-US" dirty="0"/>
          </a:p>
        </p:txBody>
      </p:sp>
    </p:spTree>
    <p:extLst>
      <p:ext uri="{BB962C8B-B14F-4D97-AF65-F5344CB8AC3E}">
        <p14:creationId xmlns:p14="http://schemas.microsoft.com/office/powerpoint/2010/main" val="378113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Biharai in the 1980’s</a:t>
            </a:r>
          </a:p>
          <a:p>
            <a:endParaRPr lang="en-US" dirty="0"/>
          </a:p>
          <a:p>
            <a:pPr>
              <a:lnSpc>
                <a:spcPts val="2460"/>
              </a:lnSpc>
            </a:pPr>
            <a:r>
              <a:rPr lang="en-US" sz="1200" dirty="0">
                <a:solidFill>
                  <a:schemeClr val="tx1">
                    <a:lumMod val="50000"/>
                    <a:lumOff val="50000"/>
                  </a:schemeClr>
                </a:solidFill>
              </a:rPr>
              <a:t>Era of personalized and precision medicine through the </a:t>
            </a:r>
            <a:r>
              <a:rPr lang="en-US" sz="1200" b="1" dirty="0">
                <a:solidFill>
                  <a:schemeClr val="tx1">
                    <a:lumMod val="50000"/>
                    <a:lumOff val="50000"/>
                  </a:schemeClr>
                </a:solidFill>
              </a:rPr>
              <a:t>“ome” </a:t>
            </a:r>
            <a:r>
              <a:rPr lang="en-US" sz="1200" dirty="0">
                <a:solidFill>
                  <a:schemeClr val="tx1">
                    <a:lumMod val="50000"/>
                    <a:lumOff val="50000"/>
                  </a:schemeClr>
                </a:solidFill>
              </a:rPr>
              <a:t>experience </a:t>
            </a:r>
            <a:r>
              <a:rPr lang="en-US" sz="1200" i="1" dirty="0">
                <a:solidFill>
                  <a:schemeClr val="tx1">
                    <a:lumMod val="50000"/>
                    <a:lumOff val="50000"/>
                  </a:schemeClr>
                </a:solidFill>
              </a:rPr>
              <a:t>(epigenome, nutrigenome, estrobolome, endocannabidiome, microbiome, etc.)</a:t>
            </a:r>
          </a:p>
          <a:p>
            <a:pPr>
              <a:lnSpc>
                <a:spcPts val="2460"/>
              </a:lnSpc>
              <a:spcBef>
                <a:spcPts val="996"/>
              </a:spcBef>
            </a:pPr>
            <a:r>
              <a:rPr lang="en-US" sz="1200" dirty="0">
                <a:solidFill>
                  <a:schemeClr val="tx1">
                    <a:lumMod val="50000"/>
                    <a:lumOff val="50000"/>
                  </a:schemeClr>
                </a:solidFill>
              </a:rPr>
              <a:t>Era of immunotherapies though they have been available for well over 100 years (Coley’s Toxin, Mistletoe, and more recently in the media, LDN)</a:t>
            </a:r>
          </a:p>
          <a:p>
            <a:pPr>
              <a:lnSpc>
                <a:spcPts val="2460"/>
              </a:lnSpc>
              <a:spcBef>
                <a:spcPts val="996"/>
              </a:spcBef>
            </a:pPr>
            <a:r>
              <a:rPr lang="en-US" sz="1200" dirty="0">
                <a:solidFill>
                  <a:schemeClr val="tx1">
                    <a:lumMod val="50000"/>
                    <a:lumOff val="50000"/>
                  </a:schemeClr>
                </a:solidFill>
              </a:rPr>
              <a:t>Biden announcement at ASCO (American Society of Clinical Oncology)---open-access cancer database via a NCI portal to allow researchers to better understand the disease and develop more effective treatments known as the “cancer moonshot” and launch of Precision Medicine Initiative</a:t>
            </a:r>
          </a:p>
          <a:p>
            <a:endParaRPr lang="en-US" dirty="0"/>
          </a:p>
        </p:txBody>
      </p:sp>
      <p:sp>
        <p:nvSpPr>
          <p:cNvPr id="4" name="Slide Number Placeholder 3"/>
          <p:cNvSpPr>
            <a:spLocks noGrp="1"/>
          </p:cNvSpPr>
          <p:nvPr>
            <p:ph type="sldNum" sz="quarter" idx="10"/>
          </p:nvPr>
        </p:nvSpPr>
        <p:spPr/>
        <p:txBody>
          <a:bodyPr/>
          <a:lstStyle/>
          <a:p>
            <a:fld id="{ADA0768D-BB16-C74D-89A5-48F85DE13EC1}" type="slidenum">
              <a:rPr lang="en-US" smtClean="0"/>
              <a:t>8</a:t>
            </a:fld>
            <a:endParaRPr lang="en-US" dirty="0"/>
          </a:p>
        </p:txBody>
      </p:sp>
    </p:spTree>
    <p:extLst>
      <p:ext uri="{BB962C8B-B14F-4D97-AF65-F5344CB8AC3E}">
        <p14:creationId xmlns:p14="http://schemas.microsoft.com/office/powerpoint/2010/main" val="293903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Bihari’s work with HIV/AIDS community</a:t>
            </a:r>
          </a:p>
          <a:p>
            <a:endParaRPr lang="en-US" sz="6500" dirty="0">
              <a:latin typeface="Century Gothic" charset="0"/>
              <a:ea typeface="Century Gothic" charset="0"/>
              <a:cs typeface="Century Gothic" charset="0"/>
            </a:endParaRPr>
          </a:p>
          <a:p>
            <a:r>
              <a:rPr lang="en-US" sz="6500" dirty="0">
                <a:latin typeface="Century Gothic" charset="0"/>
                <a:ea typeface="Century Gothic" charset="0"/>
                <a:cs typeface="Century Gothic" charset="0"/>
              </a:rPr>
              <a:t>Definition of Immunomodulation:</a:t>
            </a:r>
          </a:p>
          <a:p>
            <a:pPr lvl="1"/>
            <a:r>
              <a:rPr lang="en-US" sz="5500" dirty="0">
                <a:latin typeface="Century Gothic" charset="0"/>
                <a:ea typeface="Century Gothic" charset="0"/>
                <a:cs typeface="Century Gothic" charset="0"/>
              </a:rPr>
              <a:t>Modification of the immune response by agents that activate or suppress function</a:t>
            </a:r>
          </a:p>
          <a:p>
            <a:pPr lvl="1"/>
            <a:r>
              <a:rPr lang="en-US" sz="5500" dirty="0">
                <a:latin typeface="Century Gothic" charset="0"/>
                <a:ea typeface="Century Gothic" charset="0"/>
                <a:cs typeface="Century Gothic" charset="0"/>
              </a:rPr>
              <a:t>Synonym: Biologic response modifier--an agent that modified host responses to neoplasms by enhancing immune systems or reconstituting impaired immune mechanisms</a:t>
            </a:r>
          </a:p>
          <a:p>
            <a:endParaRPr lang="en-US" dirty="0"/>
          </a:p>
          <a:p>
            <a:r>
              <a:rPr lang="en-US" dirty="0"/>
              <a:t>Implications in Endometriosis and impact on future generations</a:t>
            </a:r>
            <a:r>
              <a:rPr lang="en-US" baseline="0" dirty="0"/>
              <a:t> to not have endo---great in the peri=fertile years and treatment of fertility conditions, PCOS, Endo</a:t>
            </a:r>
            <a:endParaRPr lang="en-US" dirty="0"/>
          </a:p>
        </p:txBody>
      </p:sp>
      <p:sp>
        <p:nvSpPr>
          <p:cNvPr id="4" name="Slide Number Placeholder 3"/>
          <p:cNvSpPr>
            <a:spLocks noGrp="1"/>
          </p:cNvSpPr>
          <p:nvPr>
            <p:ph type="sldNum" sz="quarter" idx="10"/>
          </p:nvPr>
        </p:nvSpPr>
        <p:spPr/>
        <p:txBody>
          <a:bodyPr/>
          <a:lstStyle/>
          <a:p>
            <a:fld id="{8224B3D5-32BA-DA4B-8659-2963DC5A7C9D}" type="slidenum">
              <a:rPr lang="en-US" smtClean="0"/>
              <a:t>9</a:t>
            </a:fld>
            <a:endParaRPr lang="en-US" dirty="0"/>
          </a:p>
        </p:txBody>
      </p:sp>
    </p:spTree>
    <p:extLst>
      <p:ext uri="{BB962C8B-B14F-4D97-AF65-F5344CB8AC3E}">
        <p14:creationId xmlns:p14="http://schemas.microsoft.com/office/powerpoint/2010/main" val="3643464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Bihari’s work with HIV/AIDS community</a:t>
            </a:r>
          </a:p>
          <a:p>
            <a:endParaRPr lang="en-US" sz="6500" dirty="0">
              <a:latin typeface="Century Gothic" charset="0"/>
              <a:ea typeface="Century Gothic" charset="0"/>
              <a:cs typeface="Century Gothic" charset="0"/>
            </a:endParaRPr>
          </a:p>
          <a:p>
            <a:r>
              <a:rPr lang="en-US" sz="6500" dirty="0">
                <a:latin typeface="Century Gothic" charset="0"/>
                <a:ea typeface="Century Gothic" charset="0"/>
                <a:cs typeface="Century Gothic" charset="0"/>
              </a:rPr>
              <a:t>Definition of Immunomodulation:</a:t>
            </a:r>
          </a:p>
          <a:p>
            <a:pPr lvl="1"/>
            <a:r>
              <a:rPr lang="en-US" sz="5500" dirty="0">
                <a:latin typeface="Century Gothic" charset="0"/>
                <a:ea typeface="Century Gothic" charset="0"/>
                <a:cs typeface="Century Gothic" charset="0"/>
              </a:rPr>
              <a:t>Modification of the immune response by agents that activate or suppress function</a:t>
            </a:r>
          </a:p>
          <a:p>
            <a:pPr lvl="1"/>
            <a:r>
              <a:rPr lang="en-US" sz="5500" dirty="0">
                <a:latin typeface="Century Gothic" charset="0"/>
                <a:ea typeface="Century Gothic" charset="0"/>
                <a:cs typeface="Century Gothic" charset="0"/>
              </a:rPr>
              <a:t>Synonym: Biologic response modifier--an agent that modified host responses to neoplasms by enhancing immune systems or reconstituting impaired immune mechanisms</a:t>
            </a:r>
          </a:p>
          <a:p>
            <a:endParaRPr lang="en-US" dirty="0"/>
          </a:p>
          <a:p>
            <a:r>
              <a:rPr lang="en-US" dirty="0"/>
              <a:t>Implications in Endometriosis and impact on future generations</a:t>
            </a:r>
            <a:r>
              <a:rPr lang="en-US" baseline="0" dirty="0"/>
              <a:t> to not have endo---great in the peri=fertile years and treatment of fertility conditions, PCOS, Endo</a:t>
            </a:r>
            <a:endParaRPr lang="en-US" dirty="0"/>
          </a:p>
        </p:txBody>
      </p:sp>
      <p:sp>
        <p:nvSpPr>
          <p:cNvPr id="4" name="Slide Number Placeholder 3"/>
          <p:cNvSpPr>
            <a:spLocks noGrp="1"/>
          </p:cNvSpPr>
          <p:nvPr>
            <p:ph type="sldNum" sz="quarter" idx="10"/>
          </p:nvPr>
        </p:nvSpPr>
        <p:spPr/>
        <p:txBody>
          <a:bodyPr/>
          <a:lstStyle/>
          <a:p>
            <a:fld id="{8224B3D5-32BA-DA4B-8659-2963DC5A7C9D}" type="slidenum">
              <a:rPr lang="en-US" smtClean="0"/>
              <a:t>10</a:t>
            </a:fld>
            <a:endParaRPr lang="en-US" dirty="0"/>
          </a:p>
        </p:txBody>
      </p:sp>
    </p:spTree>
    <p:extLst>
      <p:ext uri="{BB962C8B-B14F-4D97-AF65-F5344CB8AC3E}">
        <p14:creationId xmlns:p14="http://schemas.microsoft.com/office/powerpoint/2010/main" val="3643464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us are walking around with crazy teeter totters today (4 different patterns)</a:t>
            </a:r>
          </a:p>
          <a:p>
            <a:endParaRPr lang="en-US" dirty="0"/>
          </a:p>
          <a:p>
            <a:r>
              <a:rPr lang="en-US" dirty="0"/>
              <a:t>Make mention of CB1 and CB2 as well (endocannabinoid system)</a:t>
            </a:r>
          </a:p>
          <a:p>
            <a:endParaRPr lang="en-US" dirty="0"/>
          </a:p>
          <a:p>
            <a:r>
              <a:rPr lang="en-US" dirty="0"/>
              <a:t>M1/M2</a:t>
            </a:r>
            <a:r>
              <a:rPr lang="en-US" baseline="0" dirty="0"/>
              <a:t> differentiation is dependent on NOS/arginine (inhibition of healing) metabolism versus ornithing (healing)---more of a dance between the two versus a specific either or</a:t>
            </a:r>
          </a:p>
          <a:p>
            <a:endParaRPr lang="en-US" baseline="0" dirty="0"/>
          </a:p>
          <a:p>
            <a:r>
              <a:rPr lang="en-US" baseline="0" dirty="0"/>
              <a:t>M2 expresses high level of arginase involved in wound healing functions and high iNOS in M1 </a:t>
            </a:r>
          </a:p>
          <a:p>
            <a:endParaRPr lang="en-US" baseline="0" dirty="0"/>
          </a:p>
          <a:p>
            <a:r>
              <a:rPr lang="en-US" baseline="0" dirty="0"/>
              <a:t>M1 dominance often inhibits healing and M2, heals</a:t>
            </a:r>
          </a:p>
          <a:p>
            <a:r>
              <a:rPr lang="en-US" baseline="0" dirty="0"/>
              <a:t>M1 and M2 are naïve to T cells so don’t invoke a TH1 or TH2 response</a:t>
            </a:r>
            <a:endParaRPr lang="en-US" dirty="0"/>
          </a:p>
        </p:txBody>
      </p:sp>
      <p:sp>
        <p:nvSpPr>
          <p:cNvPr id="4" name="Slide Number Placeholder 3"/>
          <p:cNvSpPr>
            <a:spLocks noGrp="1"/>
          </p:cNvSpPr>
          <p:nvPr>
            <p:ph type="sldNum" sz="quarter" idx="10"/>
          </p:nvPr>
        </p:nvSpPr>
        <p:spPr/>
        <p:txBody>
          <a:bodyPr/>
          <a:lstStyle/>
          <a:p>
            <a:fld id="{8224B3D5-32BA-DA4B-8659-2963DC5A7C9D}" type="slidenum">
              <a:rPr lang="en-US" smtClean="0"/>
              <a:t>11</a:t>
            </a:fld>
            <a:endParaRPr lang="en-US" dirty="0"/>
          </a:p>
        </p:txBody>
      </p:sp>
    </p:spTree>
    <p:extLst>
      <p:ext uri="{BB962C8B-B14F-4D97-AF65-F5344CB8AC3E}">
        <p14:creationId xmlns:p14="http://schemas.microsoft.com/office/powerpoint/2010/main" val="4046875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DC3D7-88E4-E644-9BF4-B5E6E2FE86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DAF1C1-AE93-A540-BC5A-CD35932B3F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3FAC89-E70C-7244-A4FA-20E2FB2A829E}"/>
              </a:ext>
            </a:extLst>
          </p:cNvPr>
          <p:cNvSpPr>
            <a:spLocks noGrp="1"/>
          </p:cNvSpPr>
          <p:nvPr>
            <p:ph type="dt" sz="half" idx="10"/>
          </p:nvPr>
        </p:nvSpPr>
        <p:spPr/>
        <p:txBody>
          <a:bodyPr/>
          <a:lstStyle/>
          <a:p>
            <a:fld id="{133A13F8-1FD6-7842-827F-6CB146FBF1B6}" type="datetimeFigureOut">
              <a:rPr lang="en-US" smtClean="0"/>
              <a:t>6/24/18</a:t>
            </a:fld>
            <a:endParaRPr lang="en-US" dirty="0"/>
          </a:p>
        </p:txBody>
      </p:sp>
      <p:sp>
        <p:nvSpPr>
          <p:cNvPr id="5" name="Footer Placeholder 4">
            <a:extLst>
              <a:ext uri="{FF2B5EF4-FFF2-40B4-BE49-F238E27FC236}">
                <a16:creationId xmlns:a16="http://schemas.microsoft.com/office/drawing/2014/main" id="{0BBB0395-5AB9-CB4B-BD98-4848AC87B3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2D209D-CBF1-0947-B862-48870E6716FC}"/>
              </a:ext>
            </a:extLst>
          </p:cNvPr>
          <p:cNvSpPr>
            <a:spLocks noGrp="1"/>
          </p:cNvSpPr>
          <p:nvPr>
            <p:ph type="sldNum" sz="quarter" idx="12"/>
          </p:nvPr>
        </p:nvSpPr>
        <p:spPr/>
        <p:txBody>
          <a:bodyPr/>
          <a:lstStyle/>
          <a:p>
            <a:fld id="{A2205426-D643-E244-9182-96DF21D625DB}" type="slidenum">
              <a:rPr lang="en-US" smtClean="0"/>
              <a:t>‹#›</a:t>
            </a:fld>
            <a:endParaRPr lang="en-US" dirty="0"/>
          </a:p>
        </p:txBody>
      </p:sp>
    </p:spTree>
    <p:extLst>
      <p:ext uri="{BB962C8B-B14F-4D97-AF65-F5344CB8AC3E}">
        <p14:creationId xmlns:p14="http://schemas.microsoft.com/office/powerpoint/2010/main" val="85932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3F56-0E7D-B441-B117-F8C08B59B7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339BAC-3611-9640-B333-52FBB749FB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F9971-1337-3149-8FE5-F580B1F0664C}"/>
              </a:ext>
            </a:extLst>
          </p:cNvPr>
          <p:cNvSpPr>
            <a:spLocks noGrp="1"/>
          </p:cNvSpPr>
          <p:nvPr>
            <p:ph type="dt" sz="half" idx="10"/>
          </p:nvPr>
        </p:nvSpPr>
        <p:spPr/>
        <p:txBody>
          <a:bodyPr/>
          <a:lstStyle/>
          <a:p>
            <a:fld id="{133A13F8-1FD6-7842-827F-6CB146FBF1B6}" type="datetimeFigureOut">
              <a:rPr lang="en-US" smtClean="0"/>
              <a:t>6/24/18</a:t>
            </a:fld>
            <a:endParaRPr lang="en-US" dirty="0"/>
          </a:p>
        </p:txBody>
      </p:sp>
      <p:sp>
        <p:nvSpPr>
          <p:cNvPr id="5" name="Footer Placeholder 4">
            <a:extLst>
              <a:ext uri="{FF2B5EF4-FFF2-40B4-BE49-F238E27FC236}">
                <a16:creationId xmlns:a16="http://schemas.microsoft.com/office/drawing/2014/main" id="{25B65FB5-0A78-E140-A9C4-EAFDFA1A61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E576C1-BA50-8D40-908D-2892A4ABB58F}"/>
              </a:ext>
            </a:extLst>
          </p:cNvPr>
          <p:cNvSpPr>
            <a:spLocks noGrp="1"/>
          </p:cNvSpPr>
          <p:nvPr>
            <p:ph type="sldNum" sz="quarter" idx="12"/>
          </p:nvPr>
        </p:nvSpPr>
        <p:spPr/>
        <p:txBody>
          <a:bodyPr/>
          <a:lstStyle/>
          <a:p>
            <a:fld id="{A2205426-D643-E244-9182-96DF21D625DB}" type="slidenum">
              <a:rPr lang="en-US" smtClean="0"/>
              <a:t>‹#›</a:t>
            </a:fld>
            <a:endParaRPr lang="en-US" dirty="0"/>
          </a:p>
        </p:txBody>
      </p:sp>
    </p:spTree>
    <p:extLst>
      <p:ext uri="{BB962C8B-B14F-4D97-AF65-F5344CB8AC3E}">
        <p14:creationId xmlns:p14="http://schemas.microsoft.com/office/powerpoint/2010/main" val="1757288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0686BF-EA37-184D-915D-83F31A06D403}"/>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7738F8-A2AF-274E-AAAE-28B63CD7CADA}"/>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E4EC38-CD38-DE43-9A9C-4BBD6D310356}"/>
              </a:ext>
            </a:extLst>
          </p:cNvPr>
          <p:cNvSpPr>
            <a:spLocks noGrp="1"/>
          </p:cNvSpPr>
          <p:nvPr>
            <p:ph type="dt" sz="half" idx="10"/>
          </p:nvPr>
        </p:nvSpPr>
        <p:spPr/>
        <p:txBody>
          <a:bodyPr/>
          <a:lstStyle/>
          <a:p>
            <a:fld id="{133A13F8-1FD6-7842-827F-6CB146FBF1B6}" type="datetimeFigureOut">
              <a:rPr lang="en-US" smtClean="0"/>
              <a:t>6/24/18</a:t>
            </a:fld>
            <a:endParaRPr lang="en-US" dirty="0"/>
          </a:p>
        </p:txBody>
      </p:sp>
      <p:sp>
        <p:nvSpPr>
          <p:cNvPr id="5" name="Footer Placeholder 4">
            <a:extLst>
              <a:ext uri="{FF2B5EF4-FFF2-40B4-BE49-F238E27FC236}">
                <a16:creationId xmlns:a16="http://schemas.microsoft.com/office/drawing/2014/main" id="{B23BC361-AE4D-A34C-BFDE-5CB51F40FF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67681E-BBC4-F64C-803F-8917F3D7229E}"/>
              </a:ext>
            </a:extLst>
          </p:cNvPr>
          <p:cNvSpPr>
            <a:spLocks noGrp="1"/>
          </p:cNvSpPr>
          <p:nvPr>
            <p:ph type="sldNum" sz="quarter" idx="12"/>
          </p:nvPr>
        </p:nvSpPr>
        <p:spPr/>
        <p:txBody>
          <a:bodyPr/>
          <a:lstStyle/>
          <a:p>
            <a:fld id="{A2205426-D643-E244-9182-96DF21D625DB}" type="slidenum">
              <a:rPr lang="en-US" smtClean="0"/>
              <a:t>‹#›</a:t>
            </a:fld>
            <a:endParaRPr lang="en-US" dirty="0"/>
          </a:p>
        </p:txBody>
      </p:sp>
    </p:spTree>
    <p:extLst>
      <p:ext uri="{BB962C8B-B14F-4D97-AF65-F5344CB8AC3E}">
        <p14:creationId xmlns:p14="http://schemas.microsoft.com/office/powerpoint/2010/main" val="76044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067AF-B06A-1649-A27C-B918678A55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9E450C-45B9-764B-A588-97661A847D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0001D-BC4D-7A48-81BC-599C6CC3318F}"/>
              </a:ext>
            </a:extLst>
          </p:cNvPr>
          <p:cNvSpPr>
            <a:spLocks noGrp="1"/>
          </p:cNvSpPr>
          <p:nvPr>
            <p:ph type="dt" sz="half" idx="10"/>
          </p:nvPr>
        </p:nvSpPr>
        <p:spPr/>
        <p:txBody>
          <a:bodyPr/>
          <a:lstStyle/>
          <a:p>
            <a:fld id="{133A13F8-1FD6-7842-827F-6CB146FBF1B6}" type="datetimeFigureOut">
              <a:rPr lang="en-US" smtClean="0"/>
              <a:t>6/24/18</a:t>
            </a:fld>
            <a:endParaRPr lang="en-US" dirty="0"/>
          </a:p>
        </p:txBody>
      </p:sp>
      <p:sp>
        <p:nvSpPr>
          <p:cNvPr id="5" name="Footer Placeholder 4">
            <a:extLst>
              <a:ext uri="{FF2B5EF4-FFF2-40B4-BE49-F238E27FC236}">
                <a16:creationId xmlns:a16="http://schemas.microsoft.com/office/drawing/2014/main" id="{A55804EE-E654-B549-8290-FBEC9BED4F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459319-7472-A34B-835A-EFAD188A6B77}"/>
              </a:ext>
            </a:extLst>
          </p:cNvPr>
          <p:cNvSpPr>
            <a:spLocks noGrp="1"/>
          </p:cNvSpPr>
          <p:nvPr>
            <p:ph type="sldNum" sz="quarter" idx="12"/>
          </p:nvPr>
        </p:nvSpPr>
        <p:spPr/>
        <p:txBody>
          <a:bodyPr/>
          <a:lstStyle/>
          <a:p>
            <a:fld id="{A2205426-D643-E244-9182-96DF21D625DB}" type="slidenum">
              <a:rPr lang="en-US" smtClean="0"/>
              <a:t>‹#›</a:t>
            </a:fld>
            <a:endParaRPr lang="en-US" dirty="0"/>
          </a:p>
        </p:txBody>
      </p:sp>
    </p:spTree>
    <p:extLst>
      <p:ext uri="{BB962C8B-B14F-4D97-AF65-F5344CB8AC3E}">
        <p14:creationId xmlns:p14="http://schemas.microsoft.com/office/powerpoint/2010/main" val="36305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B4AF-94DD-BB44-9EDC-995DB988239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67E393-58E6-6144-B5D1-867B81271E5E}"/>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78D33A3-7862-864E-80DB-445F605FD7CC}"/>
              </a:ext>
            </a:extLst>
          </p:cNvPr>
          <p:cNvSpPr>
            <a:spLocks noGrp="1"/>
          </p:cNvSpPr>
          <p:nvPr>
            <p:ph type="dt" sz="half" idx="10"/>
          </p:nvPr>
        </p:nvSpPr>
        <p:spPr/>
        <p:txBody>
          <a:bodyPr/>
          <a:lstStyle/>
          <a:p>
            <a:fld id="{133A13F8-1FD6-7842-827F-6CB146FBF1B6}" type="datetimeFigureOut">
              <a:rPr lang="en-US" smtClean="0"/>
              <a:t>6/24/18</a:t>
            </a:fld>
            <a:endParaRPr lang="en-US" dirty="0"/>
          </a:p>
        </p:txBody>
      </p:sp>
      <p:sp>
        <p:nvSpPr>
          <p:cNvPr id="5" name="Footer Placeholder 4">
            <a:extLst>
              <a:ext uri="{FF2B5EF4-FFF2-40B4-BE49-F238E27FC236}">
                <a16:creationId xmlns:a16="http://schemas.microsoft.com/office/drawing/2014/main" id="{5D3F16E7-2F6E-4840-9F8F-3F10ED83ED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2E585D-F290-7D4A-B091-A10ACFCDB9CE}"/>
              </a:ext>
            </a:extLst>
          </p:cNvPr>
          <p:cNvSpPr>
            <a:spLocks noGrp="1"/>
          </p:cNvSpPr>
          <p:nvPr>
            <p:ph type="sldNum" sz="quarter" idx="12"/>
          </p:nvPr>
        </p:nvSpPr>
        <p:spPr/>
        <p:txBody>
          <a:bodyPr/>
          <a:lstStyle/>
          <a:p>
            <a:fld id="{A2205426-D643-E244-9182-96DF21D625DB}" type="slidenum">
              <a:rPr lang="en-US" smtClean="0"/>
              <a:t>‹#›</a:t>
            </a:fld>
            <a:endParaRPr lang="en-US" dirty="0"/>
          </a:p>
        </p:txBody>
      </p:sp>
    </p:spTree>
    <p:extLst>
      <p:ext uri="{BB962C8B-B14F-4D97-AF65-F5344CB8AC3E}">
        <p14:creationId xmlns:p14="http://schemas.microsoft.com/office/powerpoint/2010/main" val="17974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C8088-F1A0-324A-8D1F-276D0AFCA9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6BFF8A-95DD-7144-A795-C77223BDAB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E8C045-8CAC-3A47-8985-8EE149D96E8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8A0C01-9ED4-D047-AAEF-68ED44F10DDE}"/>
              </a:ext>
            </a:extLst>
          </p:cNvPr>
          <p:cNvSpPr>
            <a:spLocks noGrp="1"/>
          </p:cNvSpPr>
          <p:nvPr>
            <p:ph type="dt" sz="half" idx="10"/>
          </p:nvPr>
        </p:nvSpPr>
        <p:spPr/>
        <p:txBody>
          <a:bodyPr/>
          <a:lstStyle/>
          <a:p>
            <a:fld id="{133A13F8-1FD6-7842-827F-6CB146FBF1B6}" type="datetimeFigureOut">
              <a:rPr lang="en-US" smtClean="0"/>
              <a:t>6/24/18</a:t>
            </a:fld>
            <a:endParaRPr lang="en-US" dirty="0"/>
          </a:p>
        </p:txBody>
      </p:sp>
      <p:sp>
        <p:nvSpPr>
          <p:cNvPr id="6" name="Footer Placeholder 5">
            <a:extLst>
              <a:ext uri="{FF2B5EF4-FFF2-40B4-BE49-F238E27FC236}">
                <a16:creationId xmlns:a16="http://schemas.microsoft.com/office/drawing/2014/main" id="{71053722-E271-D14E-9810-D89BA3CDB5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EC3BA91-97AD-EA42-B7F3-3D992BCFA117}"/>
              </a:ext>
            </a:extLst>
          </p:cNvPr>
          <p:cNvSpPr>
            <a:spLocks noGrp="1"/>
          </p:cNvSpPr>
          <p:nvPr>
            <p:ph type="sldNum" sz="quarter" idx="12"/>
          </p:nvPr>
        </p:nvSpPr>
        <p:spPr/>
        <p:txBody>
          <a:bodyPr/>
          <a:lstStyle/>
          <a:p>
            <a:fld id="{A2205426-D643-E244-9182-96DF21D625DB}" type="slidenum">
              <a:rPr lang="en-US" smtClean="0"/>
              <a:t>‹#›</a:t>
            </a:fld>
            <a:endParaRPr lang="en-US" dirty="0"/>
          </a:p>
        </p:txBody>
      </p:sp>
    </p:spTree>
    <p:extLst>
      <p:ext uri="{BB962C8B-B14F-4D97-AF65-F5344CB8AC3E}">
        <p14:creationId xmlns:p14="http://schemas.microsoft.com/office/powerpoint/2010/main" val="210486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02517-E93A-F748-A8E7-CEA2DE6F0610}"/>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0B8765-E60F-7544-BC10-05BC9D8805CF}"/>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E7F738-A8A0-D045-93A2-E299937AB669}"/>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4F5429-F910-8449-A5CA-DA54ACA782D9}"/>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36FF328-CFD2-8741-B155-674A1D20C97E}"/>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2D6E56-90FB-9543-8A3B-2A5346B60269}"/>
              </a:ext>
            </a:extLst>
          </p:cNvPr>
          <p:cNvSpPr>
            <a:spLocks noGrp="1"/>
          </p:cNvSpPr>
          <p:nvPr>
            <p:ph type="dt" sz="half" idx="10"/>
          </p:nvPr>
        </p:nvSpPr>
        <p:spPr/>
        <p:txBody>
          <a:bodyPr/>
          <a:lstStyle/>
          <a:p>
            <a:fld id="{133A13F8-1FD6-7842-827F-6CB146FBF1B6}" type="datetimeFigureOut">
              <a:rPr lang="en-US" smtClean="0"/>
              <a:t>6/24/18</a:t>
            </a:fld>
            <a:endParaRPr lang="en-US" dirty="0"/>
          </a:p>
        </p:txBody>
      </p:sp>
      <p:sp>
        <p:nvSpPr>
          <p:cNvPr id="8" name="Footer Placeholder 7">
            <a:extLst>
              <a:ext uri="{FF2B5EF4-FFF2-40B4-BE49-F238E27FC236}">
                <a16:creationId xmlns:a16="http://schemas.microsoft.com/office/drawing/2014/main" id="{2AB2A7E8-90E4-F943-8A2C-E9FE7413327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720B85-ABAA-6443-B00D-6C4B2D9B32AD}"/>
              </a:ext>
            </a:extLst>
          </p:cNvPr>
          <p:cNvSpPr>
            <a:spLocks noGrp="1"/>
          </p:cNvSpPr>
          <p:nvPr>
            <p:ph type="sldNum" sz="quarter" idx="12"/>
          </p:nvPr>
        </p:nvSpPr>
        <p:spPr/>
        <p:txBody>
          <a:bodyPr/>
          <a:lstStyle/>
          <a:p>
            <a:fld id="{A2205426-D643-E244-9182-96DF21D625DB}" type="slidenum">
              <a:rPr lang="en-US" smtClean="0"/>
              <a:t>‹#›</a:t>
            </a:fld>
            <a:endParaRPr lang="en-US" dirty="0"/>
          </a:p>
        </p:txBody>
      </p:sp>
    </p:spTree>
    <p:extLst>
      <p:ext uri="{BB962C8B-B14F-4D97-AF65-F5344CB8AC3E}">
        <p14:creationId xmlns:p14="http://schemas.microsoft.com/office/powerpoint/2010/main" val="394023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2B57A-649A-114F-8A52-357CA7BD74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2B7DE7-971A-D14E-865E-5034B56F554D}"/>
              </a:ext>
            </a:extLst>
          </p:cNvPr>
          <p:cNvSpPr>
            <a:spLocks noGrp="1"/>
          </p:cNvSpPr>
          <p:nvPr>
            <p:ph type="dt" sz="half" idx="10"/>
          </p:nvPr>
        </p:nvSpPr>
        <p:spPr/>
        <p:txBody>
          <a:bodyPr/>
          <a:lstStyle/>
          <a:p>
            <a:fld id="{133A13F8-1FD6-7842-827F-6CB146FBF1B6}" type="datetimeFigureOut">
              <a:rPr lang="en-US" smtClean="0"/>
              <a:t>6/24/18</a:t>
            </a:fld>
            <a:endParaRPr lang="en-US" dirty="0"/>
          </a:p>
        </p:txBody>
      </p:sp>
      <p:sp>
        <p:nvSpPr>
          <p:cNvPr id="4" name="Footer Placeholder 3">
            <a:extLst>
              <a:ext uri="{FF2B5EF4-FFF2-40B4-BE49-F238E27FC236}">
                <a16:creationId xmlns:a16="http://schemas.microsoft.com/office/drawing/2014/main" id="{FCB5BA19-D319-2646-AA62-16954B8CB0B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3590014-8282-4C4C-A601-E7D5FDE5D29C}"/>
              </a:ext>
            </a:extLst>
          </p:cNvPr>
          <p:cNvSpPr>
            <a:spLocks noGrp="1"/>
          </p:cNvSpPr>
          <p:nvPr>
            <p:ph type="sldNum" sz="quarter" idx="12"/>
          </p:nvPr>
        </p:nvSpPr>
        <p:spPr/>
        <p:txBody>
          <a:bodyPr/>
          <a:lstStyle/>
          <a:p>
            <a:fld id="{A2205426-D643-E244-9182-96DF21D625DB}" type="slidenum">
              <a:rPr lang="en-US" smtClean="0"/>
              <a:t>‹#›</a:t>
            </a:fld>
            <a:endParaRPr lang="en-US" dirty="0"/>
          </a:p>
        </p:txBody>
      </p:sp>
    </p:spTree>
    <p:extLst>
      <p:ext uri="{BB962C8B-B14F-4D97-AF65-F5344CB8AC3E}">
        <p14:creationId xmlns:p14="http://schemas.microsoft.com/office/powerpoint/2010/main" val="66482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E5EB18-765A-B646-8A06-2C825D81EAFE}"/>
              </a:ext>
            </a:extLst>
          </p:cNvPr>
          <p:cNvSpPr>
            <a:spLocks noGrp="1"/>
          </p:cNvSpPr>
          <p:nvPr>
            <p:ph type="dt" sz="half" idx="10"/>
          </p:nvPr>
        </p:nvSpPr>
        <p:spPr/>
        <p:txBody>
          <a:bodyPr/>
          <a:lstStyle/>
          <a:p>
            <a:fld id="{133A13F8-1FD6-7842-827F-6CB146FBF1B6}" type="datetimeFigureOut">
              <a:rPr lang="en-US" smtClean="0"/>
              <a:t>6/24/18</a:t>
            </a:fld>
            <a:endParaRPr lang="en-US" dirty="0"/>
          </a:p>
        </p:txBody>
      </p:sp>
      <p:sp>
        <p:nvSpPr>
          <p:cNvPr id="3" name="Footer Placeholder 2">
            <a:extLst>
              <a:ext uri="{FF2B5EF4-FFF2-40B4-BE49-F238E27FC236}">
                <a16:creationId xmlns:a16="http://schemas.microsoft.com/office/drawing/2014/main" id="{32EE3892-4A4C-9746-B841-6422E474676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51B89F3-3206-8948-BEC2-AE4C64923ADF}"/>
              </a:ext>
            </a:extLst>
          </p:cNvPr>
          <p:cNvSpPr>
            <a:spLocks noGrp="1"/>
          </p:cNvSpPr>
          <p:nvPr>
            <p:ph type="sldNum" sz="quarter" idx="12"/>
          </p:nvPr>
        </p:nvSpPr>
        <p:spPr/>
        <p:txBody>
          <a:bodyPr/>
          <a:lstStyle/>
          <a:p>
            <a:fld id="{A2205426-D643-E244-9182-96DF21D625DB}" type="slidenum">
              <a:rPr lang="en-US" smtClean="0"/>
              <a:t>‹#›</a:t>
            </a:fld>
            <a:endParaRPr lang="en-US" dirty="0"/>
          </a:p>
        </p:txBody>
      </p:sp>
    </p:spTree>
    <p:extLst>
      <p:ext uri="{BB962C8B-B14F-4D97-AF65-F5344CB8AC3E}">
        <p14:creationId xmlns:p14="http://schemas.microsoft.com/office/powerpoint/2010/main" val="3469186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3C51B-E18F-AC4B-9DF8-744D2D94BB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362E39-411B-DE4A-BD4C-1E22837FBC44}"/>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D52F02-051D-5947-AAC6-DC2E15E1BD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3C44F2-EC54-DE41-8ED3-6BFBF2B28843}"/>
              </a:ext>
            </a:extLst>
          </p:cNvPr>
          <p:cNvSpPr>
            <a:spLocks noGrp="1"/>
          </p:cNvSpPr>
          <p:nvPr>
            <p:ph type="dt" sz="half" idx="10"/>
          </p:nvPr>
        </p:nvSpPr>
        <p:spPr/>
        <p:txBody>
          <a:bodyPr/>
          <a:lstStyle/>
          <a:p>
            <a:fld id="{133A13F8-1FD6-7842-827F-6CB146FBF1B6}" type="datetimeFigureOut">
              <a:rPr lang="en-US" smtClean="0"/>
              <a:t>6/24/18</a:t>
            </a:fld>
            <a:endParaRPr lang="en-US" dirty="0"/>
          </a:p>
        </p:txBody>
      </p:sp>
      <p:sp>
        <p:nvSpPr>
          <p:cNvPr id="6" name="Footer Placeholder 5">
            <a:extLst>
              <a:ext uri="{FF2B5EF4-FFF2-40B4-BE49-F238E27FC236}">
                <a16:creationId xmlns:a16="http://schemas.microsoft.com/office/drawing/2014/main" id="{5A00147C-DFF0-2148-AD6B-B2227D9A36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9CB6EF-6EE0-554E-9FCD-738FFF29772E}"/>
              </a:ext>
            </a:extLst>
          </p:cNvPr>
          <p:cNvSpPr>
            <a:spLocks noGrp="1"/>
          </p:cNvSpPr>
          <p:nvPr>
            <p:ph type="sldNum" sz="quarter" idx="12"/>
          </p:nvPr>
        </p:nvSpPr>
        <p:spPr/>
        <p:txBody>
          <a:bodyPr/>
          <a:lstStyle/>
          <a:p>
            <a:fld id="{A2205426-D643-E244-9182-96DF21D625DB}" type="slidenum">
              <a:rPr lang="en-US" smtClean="0"/>
              <a:t>‹#›</a:t>
            </a:fld>
            <a:endParaRPr lang="en-US" dirty="0"/>
          </a:p>
        </p:txBody>
      </p:sp>
    </p:spTree>
    <p:extLst>
      <p:ext uri="{BB962C8B-B14F-4D97-AF65-F5344CB8AC3E}">
        <p14:creationId xmlns:p14="http://schemas.microsoft.com/office/powerpoint/2010/main" val="635716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90553-D847-9445-B572-3243FEC1B9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EB3323-F9AD-CD45-BD62-C6A8AC85AC59}"/>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B91A279-51E4-AD4B-9A71-6BF6779724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5926EF-42A8-CE47-84E5-BFC2A314BA83}"/>
              </a:ext>
            </a:extLst>
          </p:cNvPr>
          <p:cNvSpPr>
            <a:spLocks noGrp="1"/>
          </p:cNvSpPr>
          <p:nvPr>
            <p:ph type="dt" sz="half" idx="10"/>
          </p:nvPr>
        </p:nvSpPr>
        <p:spPr/>
        <p:txBody>
          <a:bodyPr/>
          <a:lstStyle/>
          <a:p>
            <a:fld id="{133A13F8-1FD6-7842-827F-6CB146FBF1B6}" type="datetimeFigureOut">
              <a:rPr lang="en-US" smtClean="0"/>
              <a:t>6/24/18</a:t>
            </a:fld>
            <a:endParaRPr lang="en-US" dirty="0"/>
          </a:p>
        </p:txBody>
      </p:sp>
      <p:sp>
        <p:nvSpPr>
          <p:cNvPr id="6" name="Footer Placeholder 5">
            <a:extLst>
              <a:ext uri="{FF2B5EF4-FFF2-40B4-BE49-F238E27FC236}">
                <a16:creationId xmlns:a16="http://schemas.microsoft.com/office/drawing/2014/main" id="{E5CDAAD0-4D2B-8D42-9EB7-C0EC941B07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88DE47-C373-314B-9664-8213F5748BC7}"/>
              </a:ext>
            </a:extLst>
          </p:cNvPr>
          <p:cNvSpPr>
            <a:spLocks noGrp="1"/>
          </p:cNvSpPr>
          <p:nvPr>
            <p:ph type="sldNum" sz="quarter" idx="12"/>
          </p:nvPr>
        </p:nvSpPr>
        <p:spPr/>
        <p:txBody>
          <a:bodyPr/>
          <a:lstStyle/>
          <a:p>
            <a:fld id="{A2205426-D643-E244-9182-96DF21D625DB}" type="slidenum">
              <a:rPr lang="en-US" smtClean="0"/>
              <a:t>‹#›</a:t>
            </a:fld>
            <a:endParaRPr lang="en-US" dirty="0"/>
          </a:p>
        </p:txBody>
      </p:sp>
    </p:spTree>
    <p:extLst>
      <p:ext uri="{BB962C8B-B14F-4D97-AF65-F5344CB8AC3E}">
        <p14:creationId xmlns:p14="http://schemas.microsoft.com/office/powerpoint/2010/main" val="4184948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DE6A38-F478-274F-88B9-0DE8FD1C06B4}"/>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1BAC8A-D5A5-7F47-BE96-C4BA3072A9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3AE42-85B1-A042-9384-84BE7627E52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A13F8-1FD6-7842-827F-6CB146FBF1B6}" type="datetimeFigureOut">
              <a:rPr lang="en-US" smtClean="0"/>
              <a:t>6/24/18</a:t>
            </a:fld>
            <a:endParaRPr lang="en-US" dirty="0"/>
          </a:p>
        </p:txBody>
      </p:sp>
      <p:sp>
        <p:nvSpPr>
          <p:cNvPr id="5" name="Footer Placeholder 4">
            <a:extLst>
              <a:ext uri="{FF2B5EF4-FFF2-40B4-BE49-F238E27FC236}">
                <a16:creationId xmlns:a16="http://schemas.microsoft.com/office/drawing/2014/main" id="{E589DF2F-C23E-3346-B45C-103180BCBED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025214-1299-0845-A8DF-62430142554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05426-D643-E244-9182-96DF21D625DB}" type="slidenum">
              <a:rPr lang="en-US" smtClean="0"/>
              <a:t>‹#›</a:t>
            </a:fld>
            <a:endParaRPr lang="en-US" dirty="0"/>
          </a:p>
        </p:txBody>
      </p:sp>
    </p:spTree>
    <p:extLst>
      <p:ext uri="{BB962C8B-B14F-4D97-AF65-F5344CB8AC3E}">
        <p14:creationId xmlns:p14="http://schemas.microsoft.com/office/powerpoint/2010/main" val="274451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terrain10.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optimalterrainconsulting.com/wp-content/uploads/MISTLETOE-references.docx" TargetMode="External"/><Relationship Id="rId4" Type="http://schemas.openxmlformats.org/officeDocument/2006/relationships/hyperlink" Target="http://www.optimalterrainconsulting.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terrain10.com/LD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874" y="0"/>
            <a:ext cx="12286887" cy="6917270"/>
          </a:xfrm>
          <a:prstGeom prst="rect">
            <a:avLst/>
          </a:prstGeom>
        </p:spPr>
      </p:pic>
      <p:sp>
        <p:nvSpPr>
          <p:cNvPr id="3" name="Subtitle 2"/>
          <p:cNvSpPr>
            <a:spLocks noGrp="1"/>
          </p:cNvSpPr>
          <p:nvPr>
            <p:ph type="subTitle" idx="1"/>
          </p:nvPr>
        </p:nvSpPr>
        <p:spPr>
          <a:xfrm>
            <a:off x="914400" y="4730752"/>
            <a:ext cx="10363200" cy="990599"/>
          </a:xfrm>
        </p:spPr>
        <p:txBody>
          <a:bodyPr>
            <a:noAutofit/>
          </a:bodyPr>
          <a:lstStyle/>
          <a:p>
            <a:pPr>
              <a:spcAft>
                <a:spcPts val="600"/>
              </a:spcAft>
            </a:pPr>
            <a:r>
              <a:rPr lang="en-US" sz="2000" dirty="0">
                <a:solidFill>
                  <a:schemeClr val="bg1"/>
                </a:solidFill>
                <a:latin typeface="Century Gothic"/>
                <a:cs typeface="Century Gothic"/>
              </a:rPr>
              <a:t>Dr. Nasha Winters, ND, FABNO</a:t>
            </a:r>
          </a:p>
          <a:p>
            <a:pPr>
              <a:spcAft>
                <a:spcPts val="600"/>
              </a:spcAft>
            </a:pPr>
            <a:r>
              <a:rPr lang="en-US" b="1" dirty="0">
                <a:solidFill>
                  <a:srgbClr val="F7CDB7"/>
                </a:solidFill>
                <a:hlinkClick r:id="rId4"/>
              </a:rPr>
              <a:t>www.Terrain10.com</a:t>
            </a:r>
            <a:endParaRPr lang="en-US" b="1" dirty="0">
              <a:solidFill>
                <a:srgbClr val="F7CDB7"/>
              </a:solidFill>
            </a:endParaRPr>
          </a:p>
          <a:p>
            <a:pPr>
              <a:spcAft>
                <a:spcPts val="600"/>
              </a:spcAft>
            </a:pPr>
            <a:r>
              <a:rPr lang="en-US" b="1" dirty="0">
                <a:solidFill>
                  <a:srgbClr val="F7CDB7"/>
                </a:solidFill>
              </a:rPr>
              <a:t>Glasgow, Scotland LDN Conference, July 2018</a:t>
            </a:r>
          </a:p>
        </p:txBody>
      </p:sp>
      <p:sp>
        <p:nvSpPr>
          <p:cNvPr id="2" name="Title 1"/>
          <p:cNvSpPr>
            <a:spLocks noGrp="1"/>
          </p:cNvSpPr>
          <p:nvPr>
            <p:ph type="ctrTitle"/>
          </p:nvPr>
        </p:nvSpPr>
        <p:spPr>
          <a:xfrm>
            <a:off x="177800" y="2040661"/>
            <a:ext cx="11836400" cy="2594841"/>
          </a:xfrm>
        </p:spPr>
        <p:txBody>
          <a:bodyPr>
            <a:normAutofit/>
          </a:bodyPr>
          <a:lstStyle/>
          <a:p>
            <a:pPr>
              <a:lnSpc>
                <a:spcPct val="100000"/>
              </a:lnSpc>
            </a:pPr>
            <a:r>
              <a:rPr lang="en-US" sz="4400" dirty="0">
                <a:solidFill>
                  <a:srgbClr val="F7CDB7"/>
                </a:solidFill>
                <a:latin typeface="Century Gothic"/>
                <a:cs typeface="Century Gothic"/>
              </a:rPr>
              <a:t>Viscum Album Extract (Mistletoe):  Complimentary to and Enhancing of the LDN Effect</a:t>
            </a:r>
          </a:p>
        </p:txBody>
      </p:sp>
      <p:sp>
        <p:nvSpPr>
          <p:cNvPr id="12" name="Rectangle 11"/>
          <p:cNvSpPr/>
          <p:nvPr/>
        </p:nvSpPr>
        <p:spPr>
          <a:xfrm>
            <a:off x="3843868" y="6457923"/>
            <a:ext cx="4504267" cy="200055"/>
          </a:xfrm>
          <a:prstGeom prst="rect">
            <a:avLst/>
          </a:prstGeom>
        </p:spPr>
        <p:txBody>
          <a:bodyPr wrap="square">
            <a:spAutoFit/>
          </a:bodyPr>
          <a:lstStyle/>
          <a:p>
            <a:pPr algn="ctr"/>
            <a:r>
              <a:rPr lang="en-US" sz="700" cap="all" spc="0" baseline="0" dirty="0">
                <a:solidFill>
                  <a:schemeClr val="bg1"/>
                </a:solidFill>
                <a:latin typeface="CenturyGothic"/>
              </a:rPr>
              <a:t>Copyright © 2018 Optimal Terrain Consulting. All Rights Reserved.</a:t>
            </a:r>
            <a:endParaRPr lang="en-US" sz="700" cap="all" spc="0" dirty="0">
              <a:solidFill>
                <a:schemeClr val="bg1"/>
              </a:solidFill>
            </a:endParaRPr>
          </a:p>
        </p:txBody>
      </p:sp>
      <p:pic>
        <p:nvPicPr>
          <p:cNvPr id="13" name="Picture 12" descr="Asset 1@2x.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521326" y="624927"/>
            <a:ext cx="1149351" cy="1147399"/>
          </a:xfrm>
          <a:prstGeom prst="rect">
            <a:avLst/>
          </a:prstGeom>
        </p:spPr>
      </p:pic>
    </p:spTree>
    <p:extLst>
      <p:ext uri="{BB962C8B-B14F-4D97-AF65-F5344CB8AC3E}">
        <p14:creationId xmlns:p14="http://schemas.microsoft.com/office/powerpoint/2010/main" val="194279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
            <a:ext cx="12192000" cy="6873875"/>
          </a:xfrm>
          <a:prstGeom prst="rect">
            <a:avLst/>
          </a:prstGeom>
          <a:solidFill>
            <a:srgbClr val="D63E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82823"/>
              </a:solidFill>
            </a:endParaRPr>
          </a:p>
        </p:txBody>
      </p:sp>
      <p:sp>
        <p:nvSpPr>
          <p:cNvPr id="8" name="Rectangle 7"/>
          <p:cNvSpPr/>
          <p:nvPr/>
        </p:nvSpPr>
        <p:spPr>
          <a:xfrm rot="16200000">
            <a:off x="-2230669" y="3061024"/>
            <a:ext cx="6300297" cy="769441"/>
          </a:xfrm>
          <a:prstGeom prst="rect">
            <a:avLst/>
          </a:prstGeom>
        </p:spPr>
        <p:txBody>
          <a:bodyPr wrap="none">
            <a:spAutoFit/>
          </a:bodyPr>
          <a:lstStyle/>
          <a:p>
            <a:pPr algn="ctr">
              <a:lnSpc>
                <a:spcPct val="100000"/>
              </a:lnSpc>
            </a:pPr>
            <a:r>
              <a:rPr lang="en-US" sz="4400" b="1" dirty="0">
                <a:solidFill>
                  <a:schemeClr val="bg1"/>
                </a:solidFill>
                <a:latin typeface="Century Gothic"/>
                <a:cs typeface="Century Gothic"/>
              </a:rPr>
              <a:t>IMMUNOMODULATING</a:t>
            </a:r>
            <a:endParaRPr lang="en-US" sz="4400" dirty="0">
              <a:solidFill>
                <a:schemeClr val="bg1"/>
              </a:solidFill>
              <a:latin typeface="Century Gothic"/>
              <a:cs typeface="Century Gothic"/>
            </a:endParaRPr>
          </a:p>
        </p:txBody>
      </p:sp>
      <p:pic>
        <p:nvPicPr>
          <p:cNvPr id="3" name="Picture 2" descr="immunomodulating-0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98626" y="177101"/>
            <a:ext cx="9842500" cy="6561667"/>
          </a:xfrm>
          <a:prstGeom prst="rect">
            <a:avLst/>
          </a:prstGeom>
        </p:spPr>
      </p:pic>
    </p:spTree>
    <p:extLst>
      <p:ext uri="{BB962C8B-B14F-4D97-AF65-F5344CB8AC3E}">
        <p14:creationId xmlns:p14="http://schemas.microsoft.com/office/powerpoint/2010/main" val="84152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2"/>
            <a:ext cx="12249726" cy="6873875"/>
          </a:xfrm>
          <a:prstGeom prst="rect">
            <a:avLst/>
          </a:prstGeom>
          <a:solidFill>
            <a:srgbClr val="E17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2367488"/>
            <a:ext cx="10515600" cy="1325563"/>
          </a:xfrm>
          <a:solidFill>
            <a:schemeClr val="bg1">
              <a:lumMod val="95000"/>
            </a:schemeClr>
          </a:solidFill>
        </p:spPr>
        <p:txBody>
          <a:bodyPr>
            <a:normAutofit/>
          </a:bodyPr>
          <a:lstStyle/>
          <a:p>
            <a:r>
              <a:rPr lang="en-US" sz="4000" b="1" dirty="0">
                <a:solidFill>
                  <a:srgbClr val="E55C2F"/>
                </a:solidFill>
                <a:latin typeface="Century Gothic" charset="0"/>
                <a:ea typeface="Century Gothic" charset="0"/>
                <a:cs typeface="Century Gothic" charset="0"/>
              </a:rPr>
              <a:t>IMMUNOMODULATING</a:t>
            </a:r>
          </a:p>
        </p:txBody>
      </p:sp>
      <p:pic>
        <p:nvPicPr>
          <p:cNvPr id="18" name="Picture 17" descr="BALANCE.png"/>
          <p:cNvPicPr>
            <a:picLocks noChangeAspect="1"/>
          </p:cNvPicPr>
          <p:nvPr/>
        </p:nvPicPr>
        <p:blipFill rotWithShape="1">
          <a:blip r:embed="rId3" cstate="print">
            <a:extLst>
              <a:ext uri="{28A0092B-C50C-407E-A947-70E740481C1C}">
                <a14:useLocalDpi xmlns:a14="http://schemas.microsoft.com/office/drawing/2010/main"/>
              </a:ext>
            </a:extLst>
          </a:blip>
          <a:srcRect t="24389" b="13091"/>
          <a:stretch/>
        </p:blipFill>
        <p:spPr>
          <a:xfrm>
            <a:off x="0" y="1"/>
            <a:ext cx="10775127" cy="6858000"/>
          </a:xfrm>
          <a:prstGeom prst="rect">
            <a:avLst/>
          </a:prstGeom>
        </p:spPr>
      </p:pic>
      <p:sp>
        <p:nvSpPr>
          <p:cNvPr id="15" name="Rectangle 14"/>
          <p:cNvSpPr/>
          <p:nvPr/>
        </p:nvSpPr>
        <p:spPr>
          <a:xfrm rot="16200000">
            <a:off x="-2230669" y="3061024"/>
            <a:ext cx="6300297" cy="769441"/>
          </a:xfrm>
          <a:prstGeom prst="rect">
            <a:avLst/>
          </a:prstGeom>
        </p:spPr>
        <p:txBody>
          <a:bodyPr wrap="none">
            <a:spAutoFit/>
          </a:bodyPr>
          <a:lstStyle/>
          <a:p>
            <a:pPr algn="ctr">
              <a:lnSpc>
                <a:spcPct val="100000"/>
              </a:lnSpc>
            </a:pPr>
            <a:r>
              <a:rPr lang="en-US" sz="4400" b="1" dirty="0">
                <a:solidFill>
                  <a:schemeClr val="bg1"/>
                </a:solidFill>
                <a:latin typeface="Century Gothic"/>
                <a:cs typeface="Century Gothic"/>
              </a:rPr>
              <a:t>IMMUNOMODULATING</a:t>
            </a:r>
            <a:endParaRPr lang="en-US" sz="4400" dirty="0">
              <a:solidFill>
                <a:schemeClr val="bg1"/>
              </a:solidFill>
              <a:latin typeface="Century Gothic"/>
              <a:cs typeface="Century Gothic"/>
            </a:endParaRPr>
          </a:p>
        </p:txBody>
      </p:sp>
    </p:spTree>
    <p:extLst>
      <p:ext uri="{BB962C8B-B14F-4D97-AF65-F5344CB8AC3E}">
        <p14:creationId xmlns:p14="http://schemas.microsoft.com/office/powerpoint/2010/main" val="276303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793" y="0"/>
            <a:ext cx="12246668" cy="6873875"/>
          </a:xfrm>
          <a:prstGeom prst="rect">
            <a:avLst/>
          </a:prstGeom>
          <a:solidFill>
            <a:srgbClr val="E17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vae f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06370" y="762000"/>
            <a:ext cx="8777914" cy="5254624"/>
          </a:xfrm>
          <a:prstGeom prst="rect">
            <a:avLst/>
          </a:prstGeom>
        </p:spPr>
      </p:pic>
      <p:sp>
        <p:nvSpPr>
          <p:cNvPr id="7" name="Title 1"/>
          <p:cNvSpPr txBox="1">
            <a:spLocks/>
          </p:cNvSpPr>
          <p:nvPr/>
        </p:nvSpPr>
        <p:spPr>
          <a:xfrm rot="16200000">
            <a:off x="-1981199" y="2616993"/>
            <a:ext cx="668655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b="1" dirty="0">
                <a:solidFill>
                  <a:srgbClr val="FFFFFF"/>
                </a:solidFill>
                <a:latin typeface="Century Gothic"/>
                <a:cs typeface="Century Gothic"/>
              </a:rPr>
              <a:t>VAE &amp; LDN</a:t>
            </a:r>
          </a:p>
        </p:txBody>
      </p:sp>
      <p:sp>
        <p:nvSpPr>
          <p:cNvPr id="5" name="Rectangle 4"/>
          <p:cNvSpPr/>
          <p:nvPr/>
        </p:nvSpPr>
        <p:spPr>
          <a:xfrm>
            <a:off x="3843868" y="6457923"/>
            <a:ext cx="4504267" cy="200055"/>
          </a:xfrm>
          <a:prstGeom prst="rect">
            <a:avLst/>
          </a:prstGeom>
        </p:spPr>
        <p:txBody>
          <a:bodyPr wrap="square">
            <a:spAutoFit/>
          </a:bodyPr>
          <a:lstStyle/>
          <a:p>
            <a:pPr algn="ctr"/>
            <a:r>
              <a:rPr lang="en-US" sz="700" cap="all" spc="0" baseline="0" dirty="0">
                <a:solidFill>
                  <a:srgbClr val="FFFFFF"/>
                </a:solidFill>
                <a:latin typeface="CenturyGothic"/>
              </a:rPr>
              <a:t>Copyright © 2018 Optimal Terrain Consulting. All Rights Reserved.</a:t>
            </a:r>
            <a:endParaRPr lang="en-US" sz="700" cap="all" spc="0" dirty="0">
              <a:solidFill>
                <a:srgbClr val="FFFFFF"/>
              </a:solidFill>
            </a:endParaRPr>
          </a:p>
        </p:txBody>
      </p:sp>
    </p:spTree>
    <p:extLst>
      <p:ext uri="{BB962C8B-B14F-4D97-AF65-F5344CB8AC3E}">
        <p14:creationId xmlns:p14="http://schemas.microsoft.com/office/powerpoint/2010/main" val="2916547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utterstock_527356825.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10"/>
          <p:cNvSpPr/>
          <p:nvPr/>
        </p:nvSpPr>
        <p:spPr>
          <a:xfrm>
            <a:off x="0" y="-1"/>
            <a:ext cx="12192000" cy="6858001"/>
          </a:xfrm>
          <a:prstGeom prst="rect">
            <a:avLst/>
          </a:prstGeom>
          <a:solidFill>
            <a:schemeClr val="tx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rot="16200000">
            <a:off x="-1811006" y="2523001"/>
            <a:ext cx="6676364" cy="1325563"/>
          </a:xfrm>
        </p:spPr>
        <p:txBody>
          <a:bodyPr>
            <a:noAutofit/>
          </a:bodyPr>
          <a:lstStyle/>
          <a:p>
            <a:r>
              <a:rPr lang="en-US" sz="8800" b="1" dirty="0">
                <a:solidFill>
                  <a:schemeClr val="bg1"/>
                </a:solidFill>
                <a:latin typeface="Century Gothic"/>
                <a:cs typeface="Century Gothic"/>
              </a:rPr>
              <a:t>A LITTLE HISTORY</a:t>
            </a:r>
          </a:p>
        </p:txBody>
      </p:sp>
      <p:sp>
        <p:nvSpPr>
          <p:cNvPr id="9" name="Rectangle 8"/>
          <p:cNvSpPr/>
          <p:nvPr/>
        </p:nvSpPr>
        <p:spPr>
          <a:xfrm>
            <a:off x="3843868" y="6457923"/>
            <a:ext cx="4504267" cy="200055"/>
          </a:xfrm>
          <a:prstGeom prst="rect">
            <a:avLst/>
          </a:prstGeom>
        </p:spPr>
        <p:txBody>
          <a:bodyPr wrap="square">
            <a:spAutoFit/>
          </a:bodyPr>
          <a:lstStyle/>
          <a:p>
            <a:pPr algn="ctr"/>
            <a:r>
              <a:rPr lang="en-US" sz="700" cap="all" spc="0" baseline="0" dirty="0">
                <a:solidFill>
                  <a:srgbClr val="FFFFFF"/>
                </a:solidFill>
                <a:latin typeface="CenturyGothic"/>
              </a:rPr>
              <a:t>Copyright © 2018 Optimal Terrain Consulting. All Rights Reserved.</a:t>
            </a:r>
            <a:endParaRPr lang="en-US" sz="700" cap="all" spc="0" dirty="0">
              <a:solidFill>
                <a:srgbClr val="FFFFFF"/>
              </a:solidFill>
            </a:endParaRPr>
          </a:p>
        </p:txBody>
      </p:sp>
    </p:spTree>
    <p:extLst>
      <p:ext uri="{BB962C8B-B14F-4D97-AF65-F5344CB8AC3E}">
        <p14:creationId xmlns:p14="http://schemas.microsoft.com/office/powerpoint/2010/main" val="1947518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793" y="0"/>
            <a:ext cx="12246668" cy="6873875"/>
          </a:xfrm>
          <a:prstGeom prst="rect">
            <a:avLst/>
          </a:prstGeom>
          <a:solidFill>
            <a:srgbClr val="E17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3843868" y="6457923"/>
            <a:ext cx="4504267" cy="200055"/>
          </a:xfrm>
          <a:prstGeom prst="rect">
            <a:avLst/>
          </a:prstGeom>
        </p:spPr>
        <p:txBody>
          <a:bodyPr wrap="square">
            <a:spAutoFit/>
          </a:bodyPr>
          <a:lstStyle/>
          <a:p>
            <a:pPr algn="ctr"/>
            <a:r>
              <a:rPr lang="en-US" sz="700" cap="all" spc="0" baseline="0" dirty="0">
                <a:solidFill>
                  <a:srgbClr val="FFFFFF"/>
                </a:solidFill>
                <a:latin typeface="CenturyGothic"/>
              </a:rPr>
              <a:t>Copyright © 2018 Optimal Terrain Consulting. All Rights Reserved.</a:t>
            </a:r>
            <a:endParaRPr lang="en-US" sz="700" cap="all" spc="0" dirty="0">
              <a:solidFill>
                <a:srgbClr val="FFFFFF"/>
              </a:solidFill>
            </a:endParaRPr>
          </a:p>
        </p:txBody>
      </p:sp>
      <p:sp>
        <p:nvSpPr>
          <p:cNvPr id="5" name="Rectangle 4"/>
          <p:cNvSpPr/>
          <p:nvPr/>
        </p:nvSpPr>
        <p:spPr>
          <a:xfrm rot="2785337">
            <a:off x="-613084" y="-3387541"/>
            <a:ext cx="4245717" cy="9434704"/>
          </a:xfrm>
          <a:prstGeom prst="rect">
            <a:avLst/>
          </a:prstGeom>
          <a:solidFill>
            <a:srgbClr val="DA50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rot="18990263">
            <a:off x="-1093644" y="137818"/>
            <a:ext cx="5868607" cy="31962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b="1" dirty="0">
                <a:solidFill>
                  <a:schemeClr val="bg1"/>
                </a:solidFill>
                <a:latin typeface="Century Gothic"/>
                <a:cs typeface="Century Gothic"/>
              </a:rPr>
              <a:t>Viscum </a:t>
            </a:r>
          </a:p>
          <a:p>
            <a:pPr algn="ctr">
              <a:lnSpc>
                <a:spcPct val="100000"/>
              </a:lnSpc>
            </a:pPr>
            <a:r>
              <a:rPr lang="en-US" sz="4000" b="1" dirty="0">
                <a:solidFill>
                  <a:schemeClr val="bg1"/>
                </a:solidFill>
                <a:latin typeface="Century Gothic"/>
                <a:cs typeface="Century Gothic"/>
              </a:rPr>
              <a:t>Album Extract</a:t>
            </a:r>
          </a:p>
          <a:p>
            <a:pPr algn="ctr">
              <a:lnSpc>
                <a:spcPct val="100000"/>
              </a:lnSpc>
            </a:pPr>
            <a:r>
              <a:rPr lang="en-US" sz="4000" b="1" dirty="0">
                <a:solidFill>
                  <a:schemeClr val="bg1"/>
                </a:solidFill>
                <a:latin typeface="Century Gothic"/>
                <a:cs typeface="Century Gothic"/>
              </a:rPr>
              <a:t>(Mistletoe)</a:t>
            </a:r>
          </a:p>
        </p:txBody>
      </p:sp>
      <p:sp>
        <p:nvSpPr>
          <p:cNvPr id="2" name="Rectangle 1"/>
          <p:cNvSpPr/>
          <p:nvPr/>
        </p:nvSpPr>
        <p:spPr>
          <a:xfrm>
            <a:off x="5365751" y="650875"/>
            <a:ext cx="6635750" cy="1389996"/>
          </a:xfrm>
          <a:prstGeom prst="rect">
            <a:avLst/>
          </a:prstGeom>
        </p:spPr>
        <p:txBody>
          <a:bodyPr wrap="square">
            <a:spAutoFit/>
          </a:bodyPr>
          <a:lstStyle/>
          <a:p>
            <a:pPr marL="285750" indent="-285750">
              <a:lnSpc>
                <a:spcPct val="120000"/>
              </a:lnSpc>
              <a:buFont typeface="Arial"/>
              <a:buChar char="•"/>
            </a:pPr>
            <a:r>
              <a:rPr lang="en-US" dirty="0">
                <a:solidFill>
                  <a:srgbClr val="FFFFFF"/>
                </a:solidFill>
                <a:latin typeface="Century Gothic"/>
                <a:cs typeface="Century Gothic"/>
              </a:rPr>
              <a:t>White-berried European Mistletoe or </a:t>
            </a:r>
            <a:r>
              <a:rPr lang="en-US" i="1" dirty="0">
                <a:solidFill>
                  <a:srgbClr val="FFFFFF"/>
                </a:solidFill>
                <a:latin typeface="Century Gothic"/>
                <a:cs typeface="Century Gothic"/>
              </a:rPr>
              <a:t>Viscum album </a:t>
            </a:r>
            <a:r>
              <a:rPr lang="en-US" dirty="0">
                <a:solidFill>
                  <a:srgbClr val="FFFFFF"/>
                </a:solidFill>
                <a:latin typeface="Century Gothic"/>
                <a:cs typeface="Century Gothic"/>
              </a:rPr>
              <a:t>has been used successfully with cancer patients since 1917 though can be traced back to Hippocrates time to treat diseases of the spleen</a:t>
            </a:r>
          </a:p>
        </p:txBody>
      </p:sp>
      <p:sp>
        <p:nvSpPr>
          <p:cNvPr id="8" name="TextBox 7"/>
          <p:cNvSpPr txBox="1"/>
          <p:nvPr/>
        </p:nvSpPr>
        <p:spPr>
          <a:xfrm>
            <a:off x="2776010" y="2959090"/>
            <a:ext cx="5572125" cy="1745093"/>
          </a:xfrm>
          <a:prstGeom prst="rect">
            <a:avLst/>
          </a:prstGeom>
          <a:noFill/>
        </p:spPr>
        <p:txBody>
          <a:bodyPr wrap="square" rtlCol="0">
            <a:spAutoFit/>
          </a:bodyPr>
          <a:lstStyle/>
          <a:p>
            <a:pPr marL="285750" indent="-285750">
              <a:lnSpc>
                <a:spcPct val="120000"/>
              </a:lnSpc>
              <a:buFont typeface="Arial"/>
              <a:buChar char="•"/>
            </a:pPr>
            <a:r>
              <a:rPr lang="en-US" dirty="0">
                <a:solidFill>
                  <a:srgbClr val="FFFFFF"/>
                </a:solidFill>
                <a:latin typeface="Century Gothic"/>
                <a:cs typeface="Century Gothic"/>
              </a:rPr>
              <a:t>Re-introduced by Dr. Ita Wegman inspired by the anthroposophical medicine teachings of Rudolf Steiner (of Waldorf and Bio-Dynamic agriculture fame) </a:t>
            </a:r>
            <a:r>
              <a:rPr lang="en-US" b="1" u="sng" dirty="0">
                <a:solidFill>
                  <a:srgbClr val="FFFFFF"/>
                </a:solidFill>
                <a:latin typeface="Century Gothic"/>
                <a:cs typeface="Century Gothic"/>
              </a:rPr>
              <a:t>www.paam.wildapricot.org</a:t>
            </a:r>
            <a:r>
              <a:rPr lang="en-US" b="1" dirty="0">
                <a:solidFill>
                  <a:srgbClr val="FFFFFF"/>
                </a:solidFill>
                <a:latin typeface="Century Gothic"/>
                <a:cs typeface="Century Gothic"/>
              </a:rPr>
              <a:t> </a:t>
            </a:r>
            <a:r>
              <a:rPr lang="en-US" dirty="0">
                <a:solidFill>
                  <a:srgbClr val="FFFFFF"/>
                </a:solidFill>
                <a:latin typeface="Century Gothic"/>
                <a:cs typeface="Century Gothic"/>
              </a:rPr>
              <a:t> </a:t>
            </a:r>
          </a:p>
          <a:p>
            <a:pPr marL="285750" indent="-285750">
              <a:lnSpc>
                <a:spcPct val="120000"/>
              </a:lnSpc>
              <a:buFont typeface="Arial"/>
              <a:buChar char="•"/>
            </a:pPr>
            <a:endParaRPr lang="en-US" dirty="0">
              <a:solidFill>
                <a:srgbClr val="FFFFFF"/>
              </a:solidFill>
            </a:endParaRPr>
          </a:p>
        </p:txBody>
      </p:sp>
      <p:sp>
        <p:nvSpPr>
          <p:cNvPr id="9" name="TextBox 8"/>
          <p:cNvSpPr txBox="1"/>
          <p:nvPr/>
        </p:nvSpPr>
        <p:spPr>
          <a:xfrm>
            <a:off x="8223250" y="2982071"/>
            <a:ext cx="3635375" cy="1745093"/>
          </a:xfrm>
          <a:prstGeom prst="rect">
            <a:avLst/>
          </a:prstGeom>
          <a:noFill/>
        </p:spPr>
        <p:txBody>
          <a:bodyPr wrap="square" rtlCol="0">
            <a:spAutoFit/>
          </a:bodyPr>
          <a:lstStyle/>
          <a:p>
            <a:pPr marL="285750" indent="-285750">
              <a:lnSpc>
                <a:spcPct val="120000"/>
              </a:lnSpc>
              <a:buFont typeface="Arial"/>
              <a:buChar char="•"/>
            </a:pPr>
            <a:r>
              <a:rPr lang="en-US" dirty="0">
                <a:solidFill>
                  <a:srgbClr val="FFFFFF"/>
                </a:solidFill>
                <a:latin typeface="Century Gothic"/>
                <a:cs typeface="Century Gothic"/>
              </a:rPr>
              <a:t>The </a:t>
            </a:r>
            <a:r>
              <a:rPr lang="en-US" b="1" dirty="0">
                <a:solidFill>
                  <a:srgbClr val="FFFFFF"/>
                </a:solidFill>
                <a:latin typeface="Century Gothic"/>
                <a:cs typeface="Century Gothic"/>
              </a:rPr>
              <a:t>most studied </a:t>
            </a:r>
            <a:r>
              <a:rPr lang="en-US" dirty="0">
                <a:solidFill>
                  <a:srgbClr val="FFFFFF"/>
                </a:solidFill>
                <a:latin typeface="Century Gothic"/>
                <a:cs typeface="Century Gothic"/>
              </a:rPr>
              <a:t>integrative cancer therapy in the world and the most utilized (over 7000 studies)</a:t>
            </a:r>
          </a:p>
          <a:p>
            <a:pPr marL="285750" indent="-285750">
              <a:lnSpc>
                <a:spcPct val="120000"/>
              </a:lnSpc>
              <a:buFont typeface="Arial"/>
              <a:buChar char="•"/>
            </a:pPr>
            <a:endParaRPr lang="en-US" dirty="0">
              <a:solidFill>
                <a:srgbClr val="FFFFFF"/>
              </a:solidFill>
            </a:endParaRPr>
          </a:p>
        </p:txBody>
      </p:sp>
      <p:sp>
        <p:nvSpPr>
          <p:cNvPr id="16" name="TextBox 15"/>
          <p:cNvSpPr txBox="1"/>
          <p:nvPr/>
        </p:nvSpPr>
        <p:spPr>
          <a:xfrm>
            <a:off x="1158875" y="4810125"/>
            <a:ext cx="10842625" cy="1745093"/>
          </a:xfrm>
          <a:prstGeom prst="rect">
            <a:avLst/>
          </a:prstGeom>
          <a:noFill/>
        </p:spPr>
        <p:txBody>
          <a:bodyPr wrap="square" rtlCol="0">
            <a:spAutoFit/>
          </a:bodyPr>
          <a:lstStyle/>
          <a:p>
            <a:pPr marL="285750" indent="-285750">
              <a:lnSpc>
                <a:spcPct val="120000"/>
              </a:lnSpc>
              <a:buFont typeface="Arial"/>
              <a:buChar char="•"/>
            </a:pPr>
            <a:r>
              <a:rPr lang="en-US" dirty="0">
                <a:solidFill>
                  <a:srgbClr val="FFFFFF"/>
                </a:solidFill>
                <a:latin typeface="Century Gothic"/>
                <a:cs typeface="Century Gothic"/>
              </a:rPr>
              <a:t>80-85% of German and Swiss and 60-70% of the rest of European medical </a:t>
            </a:r>
            <a:r>
              <a:rPr lang="en-US" b="1" dirty="0">
                <a:solidFill>
                  <a:srgbClr val="FFFFFF"/>
                </a:solidFill>
                <a:latin typeface="Century Gothic"/>
                <a:cs typeface="Century Gothic"/>
              </a:rPr>
              <a:t>doctors implement mistletoe during chemo and radiation </a:t>
            </a:r>
            <a:r>
              <a:rPr lang="en-US" dirty="0">
                <a:solidFill>
                  <a:srgbClr val="FFFFFF"/>
                </a:solidFill>
                <a:latin typeface="Century Gothic"/>
                <a:cs typeface="Century Gothic"/>
              </a:rPr>
              <a:t>as it reduces adverse side effects such as anemia, neutropenia, thrombocytopenia, hepatic-toxicity, nausea and vomiting and also offers palliative support improving QOL, treats pain, reduces ascites and increases survival</a:t>
            </a:r>
          </a:p>
          <a:p>
            <a:pPr marL="285750" indent="-285750">
              <a:lnSpc>
                <a:spcPct val="120000"/>
              </a:lnSpc>
              <a:buFont typeface="Arial"/>
              <a:buChar char="•"/>
            </a:pPr>
            <a:endParaRPr lang="en-US" dirty="0">
              <a:solidFill>
                <a:srgbClr val="FFFFFF"/>
              </a:solidFill>
            </a:endParaRPr>
          </a:p>
        </p:txBody>
      </p:sp>
    </p:spTree>
    <p:extLst>
      <p:ext uri="{BB962C8B-B14F-4D97-AF65-F5344CB8AC3E}">
        <p14:creationId xmlns:p14="http://schemas.microsoft.com/office/powerpoint/2010/main" val="3544659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in-yang.png"/>
          <p:cNvPicPr>
            <a:picLocks noChangeAspect="1"/>
          </p:cNvPicPr>
          <p:nvPr/>
        </p:nvPicPr>
        <p:blipFill>
          <a:blip r:embed="rId3">
            <a:alphaModFix amt="26000"/>
            <a:extLst>
              <a:ext uri="{28A0092B-C50C-407E-A947-70E740481C1C}">
                <a14:useLocalDpi xmlns:a14="http://schemas.microsoft.com/office/drawing/2010/main"/>
              </a:ext>
            </a:extLst>
          </a:blip>
          <a:stretch>
            <a:fillRect/>
          </a:stretch>
        </p:blipFill>
        <p:spPr>
          <a:xfrm>
            <a:off x="-848518" y="1857375"/>
            <a:ext cx="5365750" cy="5365750"/>
          </a:xfrm>
          <a:prstGeom prst="rect">
            <a:avLst/>
          </a:prstGeom>
        </p:spPr>
      </p:pic>
      <p:sp>
        <p:nvSpPr>
          <p:cNvPr id="7" name="Title 1"/>
          <p:cNvSpPr txBox="1">
            <a:spLocks/>
          </p:cNvSpPr>
          <p:nvPr/>
        </p:nvSpPr>
        <p:spPr>
          <a:xfrm rot="16200000">
            <a:off x="-4086225" y="410341"/>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D63E36"/>
                </a:solidFill>
                <a:latin typeface="Century Gothic"/>
                <a:cs typeface="Century Gothic"/>
              </a:rPr>
              <a:t>MECHANISM </a:t>
            </a:r>
          </a:p>
          <a:p>
            <a:r>
              <a:rPr lang="en-US" sz="5400" b="1" dirty="0">
                <a:solidFill>
                  <a:srgbClr val="D63E36"/>
                </a:solidFill>
                <a:latin typeface="Century Gothic"/>
                <a:cs typeface="Century Gothic"/>
              </a:rPr>
              <a:t>OF ACTION</a:t>
            </a:r>
          </a:p>
        </p:txBody>
      </p:sp>
      <p:sp>
        <p:nvSpPr>
          <p:cNvPr id="14" name="Content Placeholder 2"/>
          <p:cNvSpPr>
            <a:spLocks noGrp="1"/>
          </p:cNvSpPr>
          <p:nvPr>
            <p:ph idx="1"/>
          </p:nvPr>
        </p:nvSpPr>
        <p:spPr>
          <a:xfrm>
            <a:off x="2936875" y="571500"/>
            <a:ext cx="9286875" cy="5600703"/>
          </a:xfrm>
        </p:spPr>
        <p:txBody>
          <a:bodyPr>
            <a:noAutofit/>
          </a:bodyPr>
          <a:lstStyle/>
          <a:p>
            <a:pPr lvl="1">
              <a:lnSpc>
                <a:spcPct val="100000"/>
              </a:lnSpc>
              <a:spcAft>
                <a:spcPts val="500"/>
              </a:spcAft>
            </a:pPr>
            <a:r>
              <a:rPr lang="en-US" sz="2000" dirty="0">
                <a:solidFill>
                  <a:schemeClr val="tx1">
                    <a:lumMod val="50000"/>
                    <a:lumOff val="50000"/>
                  </a:schemeClr>
                </a:solidFill>
                <a:latin typeface="Century Gothic" charset="0"/>
                <a:ea typeface="Century Gothic" charset="0"/>
                <a:cs typeface="Century Gothic" charset="0"/>
              </a:rPr>
              <a:t>Mistletoe lectins are directly cytotoxic to the cancer cell membranes and cyto-skeleton and induce apoptosis</a:t>
            </a:r>
          </a:p>
          <a:p>
            <a:pPr lvl="1">
              <a:lnSpc>
                <a:spcPct val="100000"/>
              </a:lnSpc>
              <a:spcAft>
                <a:spcPts val="500"/>
              </a:spcAft>
            </a:pPr>
            <a:r>
              <a:rPr lang="en-US" sz="2000" dirty="0">
                <a:solidFill>
                  <a:schemeClr val="tx1">
                    <a:lumMod val="50000"/>
                    <a:lumOff val="50000"/>
                  </a:schemeClr>
                </a:solidFill>
                <a:latin typeface="Century Gothic" charset="0"/>
                <a:ea typeface="Century Gothic" charset="0"/>
                <a:cs typeface="Century Gothic" charset="0"/>
              </a:rPr>
              <a:t>Anti-angiogenic by lowering VEGF</a:t>
            </a:r>
          </a:p>
          <a:p>
            <a:pPr lvl="1">
              <a:lnSpc>
                <a:spcPct val="100000"/>
              </a:lnSpc>
              <a:spcAft>
                <a:spcPts val="500"/>
              </a:spcAft>
            </a:pPr>
            <a:r>
              <a:rPr lang="en-US" sz="2000" dirty="0">
                <a:solidFill>
                  <a:schemeClr val="tx1">
                    <a:lumMod val="50000"/>
                    <a:lumOff val="50000"/>
                  </a:schemeClr>
                </a:solidFill>
                <a:latin typeface="Century Gothic" charset="0"/>
                <a:ea typeface="Century Gothic" charset="0"/>
                <a:cs typeface="Century Gothic" charset="0"/>
              </a:rPr>
              <a:t>Stabilize/repairs DNA</a:t>
            </a:r>
          </a:p>
          <a:p>
            <a:pPr lvl="1">
              <a:lnSpc>
                <a:spcPct val="100000"/>
              </a:lnSpc>
              <a:spcAft>
                <a:spcPts val="500"/>
              </a:spcAft>
            </a:pPr>
            <a:r>
              <a:rPr lang="en-US" sz="2000" dirty="0">
                <a:solidFill>
                  <a:schemeClr val="tx1">
                    <a:lumMod val="50000"/>
                    <a:lumOff val="50000"/>
                  </a:schemeClr>
                </a:solidFill>
                <a:latin typeface="Century Gothic" charset="0"/>
                <a:ea typeface="Century Gothic" charset="0"/>
                <a:cs typeface="Century Gothic" charset="0"/>
              </a:rPr>
              <a:t>Inhibits ribosomes and protein synthesis (inhibits proliferation)</a:t>
            </a:r>
          </a:p>
          <a:p>
            <a:pPr lvl="1">
              <a:lnSpc>
                <a:spcPct val="100000"/>
              </a:lnSpc>
              <a:spcAft>
                <a:spcPts val="500"/>
              </a:spcAft>
            </a:pPr>
            <a:r>
              <a:rPr lang="en-US" sz="2000" dirty="0">
                <a:solidFill>
                  <a:schemeClr val="tx1">
                    <a:lumMod val="50000"/>
                    <a:lumOff val="50000"/>
                  </a:schemeClr>
                </a:solidFill>
                <a:latin typeface="Century Gothic" charset="0"/>
                <a:ea typeface="Century Gothic" charset="0"/>
                <a:cs typeface="Century Gothic" charset="0"/>
              </a:rPr>
              <a:t>impacts platelet aggregation and inhibits metastasis</a:t>
            </a:r>
          </a:p>
          <a:p>
            <a:pPr lvl="1">
              <a:lnSpc>
                <a:spcPct val="100000"/>
              </a:lnSpc>
              <a:spcAft>
                <a:spcPts val="500"/>
              </a:spcAft>
            </a:pPr>
            <a:r>
              <a:rPr lang="en-US" sz="2000" dirty="0">
                <a:solidFill>
                  <a:schemeClr val="tx1">
                    <a:lumMod val="50000"/>
                    <a:lumOff val="50000"/>
                  </a:schemeClr>
                </a:solidFill>
                <a:latin typeface="Century Gothic" charset="0"/>
                <a:ea typeface="Century Gothic" charset="0"/>
                <a:cs typeface="Century Gothic" charset="0"/>
              </a:rPr>
              <a:t>Anti-inflammatory and modulates pain response</a:t>
            </a:r>
          </a:p>
          <a:p>
            <a:pPr lvl="1">
              <a:lnSpc>
                <a:spcPct val="100000"/>
              </a:lnSpc>
              <a:spcAft>
                <a:spcPts val="500"/>
              </a:spcAft>
            </a:pPr>
            <a:r>
              <a:rPr lang="en-US" sz="2000" dirty="0">
                <a:solidFill>
                  <a:schemeClr val="tx1">
                    <a:lumMod val="50000"/>
                    <a:lumOff val="50000"/>
                  </a:schemeClr>
                </a:solidFill>
                <a:latin typeface="Century Gothic" charset="0"/>
                <a:ea typeface="Century Gothic" charset="0"/>
                <a:cs typeface="Century Gothic" charset="0"/>
              </a:rPr>
              <a:t>Immunomodulates</a:t>
            </a:r>
          </a:p>
          <a:p>
            <a:pPr lvl="1">
              <a:lnSpc>
                <a:spcPct val="100000"/>
              </a:lnSpc>
              <a:spcAft>
                <a:spcPts val="500"/>
              </a:spcAft>
            </a:pPr>
            <a:r>
              <a:rPr lang="en-US" sz="2000" dirty="0">
                <a:solidFill>
                  <a:schemeClr val="tx1">
                    <a:lumMod val="50000"/>
                    <a:lumOff val="50000"/>
                  </a:schemeClr>
                </a:solidFill>
                <a:latin typeface="Century Gothic" charset="0"/>
                <a:ea typeface="Century Gothic" charset="0"/>
                <a:cs typeface="Century Gothic" charset="0"/>
              </a:rPr>
              <a:t>Acts like a fever-inducing therapy similar to that of Coley’s toxin</a:t>
            </a:r>
          </a:p>
          <a:p>
            <a:pPr lvl="1">
              <a:lnSpc>
                <a:spcPct val="100000"/>
              </a:lnSpc>
              <a:spcAft>
                <a:spcPts val="500"/>
              </a:spcAft>
            </a:pPr>
            <a:r>
              <a:rPr lang="en-US" sz="2000" dirty="0">
                <a:solidFill>
                  <a:schemeClr val="tx1">
                    <a:lumMod val="50000"/>
                    <a:lumOff val="50000"/>
                  </a:schemeClr>
                </a:solidFill>
                <a:latin typeface="Century Gothic" charset="0"/>
                <a:ea typeface="Century Gothic" charset="0"/>
                <a:cs typeface="Century Gothic" charset="0"/>
              </a:rPr>
              <a:t>Stimulates marrow</a:t>
            </a:r>
          </a:p>
          <a:p>
            <a:pPr lvl="1">
              <a:lnSpc>
                <a:spcPct val="100000"/>
              </a:lnSpc>
              <a:spcAft>
                <a:spcPts val="500"/>
              </a:spcAft>
            </a:pPr>
            <a:r>
              <a:rPr lang="en-US" sz="2000" dirty="0">
                <a:solidFill>
                  <a:schemeClr val="tx1">
                    <a:lumMod val="50000"/>
                    <a:lumOff val="50000"/>
                  </a:schemeClr>
                </a:solidFill>
                <a:latin typeface="Century Gothic" charset="0"/>
                <a:ea typeface="Century Gothic" charset="0"/>
                <a:cs typeface="Century Gothic" charset="0"/>
              </a:rPr>
              <a:t>Enhances overall QOL including mental well-being and lifting fatigue</a:t>
            </a:r>
          </a:p>
          <a:p>
            <a:pPr lvl="1">
              <a:lnSpc>
                <a:spcPct val="100000"/>
              </a:lnSpc>
              <a:spcAft>
                <a:spcPts val="500"/>
              </a:spcAft>
            </a:pPr>
            <a:r>
              <a:rPr lang="en-US" sz="2000" dirty="0">
                <a:solidFill>
                  <a:schemeClr val="tx1">
                    <a:lumMod val="50000"/>
                    <a:lumOff val="50000"/>
                  </a:schemeClr>
                </a:solidFill>
                <a:latin typeface="Century Gothic" charset="0"/>
                <a:ea typeface="Century Gothic" charset="0"/>
                <a:cs typeface="Century Gothic" charset="0"/>
              </a:rPr>
              <a:t>Can be administered  subQ, IV, intratumoral, and into abdominal ascites and into abdominal ascites and pleural effusion</a:t>
            </a:r>
          </a:p>
          <a:p>
            <a:pPr lvl="1">
              <a:lnSpc>
                <a:spcPct val="100000"/>
              </a:lnSpc>
              <a:spcAft>
                <a:spcPts val="500"/>
              </a:spcAft>
            </a:pPr>
            <a:endParaRPr lang="en-US" sz="2400" dirty="0">
              <a:solidFill>
                <a:schemeClr val="tx1">
                  <a:lumMod val="50000"/>
                  <a:lumOff val="50000"/>
                </a:schemeClr>
              </a:solidFill>
              <a:latin typeface="Century Gothic" charset="0"/>
              <a:ea typeface="Century Gothic" charset="0"/>
              <a:cs typeface="Century Gothic" charset="0"/>
            </a:endParaRPr>
          </a:p>
        </p:txBody>
      </p:sp>
      <p:sp>
        <p:nvSpPr>
          <p:cNvPr id="5" name="Rectangle 4"/>
          <p:cNvSpPr/>
          <p:nvPr/>
        </p:nvSpPr>
        <p:spPr>
          <a:xfrm>
            <a:off x="3843868" y="6457923"/>
            <a:ext cx="4504267" cy="200055"/>
          </a:xfrm>
          <a:prstGeom prst="rect">
            <a:avLst/>
          </a:prstGeom>
        </p:spPr>
        <p:txBody>
          <a:bodyPr wrap="square">
            <a:spAutoFit/>
          </a:bodyPr>
          <a:lstStyle/>
          <a:p>
            <a:pPr algn="ctr"/>
            <a:r>
              <a:rPr lang="en-US" sz="700" cap="all" spc="0" baseline="0" dirty="0">
                <a:solidFill>
                  <a:srgbClr val="D63E35"/>
                </a:solidFill>
                <a:latin typeface="CenturyGothic"/>
              </a:rPr>
              <a:t>Copyright © 2018 Optimal Terrain Consulting. All Rights Reserved.</a:t>
            </a:r>
            <a:endParaRPr lang="en-US" sz="700" cap="all" spc="0" dirty="0">
              <a:solidFill>
                <a:srgbClr val="D63E35"/>
              </a:solidFill>
            </a:endParaRPr>
          </a:p>
        </p:txBody>
      </p:sp>
    </p:spTree>
    <p:extLst>
      <p:ext uri="{BB962C8B-B14F-4D97-AF65-F5344CB8AC3E}">
        <p14:creationId xmlns:p14="http://schemas.microsoft.com/office/powerpoint/2010/main" val="3275237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in-yang.png"/>
          <p:cNvPicPr>
            <a:picLocks noChangeAspect="1"/>
          </p:cNvPicPr>
          <p:nvPr/>
        </p:nvPicPr>
        <p:blipFill>
          <a:blip r:embed="rId3">
            <a:alphaModFix amt="26000"/>
            <a:extLst>
              <a:ext uri="{28A0092B-C50C-407E-A947-70E740481C1C}">
                <a14:useLocalDpi xmlns:a14="http://schemas.microsoft.com/office/drawing/2010/main"/>
              </a:ext>
            </a:extLst>
          </a:blip>
          <a:stretch>
            <a:fillRect/>
          </a:stretch>
        </p:blipFill>
        <p:spPr>
          <a:xfrm>
            <a:off x="-848518" y="1857375"/>
            <a:ext cx="5365750" cy="5365750"/>
          </a:xfrm>
          <a:prstGeom prst="rect">
            <a:avLst/>
          </a:prstGeom>
        </p:spPr>
      </p:pic>
      <p:sp>
        <p:nvSpPr>
          <p:cNvPr id="7" name="Title 1"/>
          <p:cNvSpPr txBox="1">
            <a:spLocks/>
          </p:cNvSpPr>
          <p:nvPr/>
        </p:nvSpPr>
        <p:spPr>
          <a:xfrm rot="16200000">
            <a:off x="-4086225" y="410341"/>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D63E36"/>
                </a:solidFill>
                <a:latin typeface="Century Gothic"/>
                <a:cs typeface="Century Gothic"/>
              </a:rPr>
              <a:t>CASE EXAMPLES</a:t>
            </a:r>
          </a:p>
        </p:txBody>
      </p:sp>
      <p:sp>
        <p:nvSpPr>
          <p:cNvPr id="14" name="Content Placeholder 2"/>
          <p:cNvSpPr>
            <a:spLocks noGrp="1"/>
          </p:cNvSpPr>
          <p:nvPr>
            <p:ph idx="1"/>
          </p:nvPr>
        </p:nvSpPr>
        <p:spPr>
          <a:xfrm>
            <a:off x="2905125" y="292073"/>
            <a:ext cx="9286875" cy="5600703"/>
          </a:xfrm>
        </p:spPr>
        <p:txBody>
          <a:bodyPr>
            <a:noAutofit/>
          </a:bodyPr>
          <a:lstStyle/>
          <a:p>
            <a:pPr lvl="4">
              <a:lnSpc>
                <a:spcPct val="100000"/>
              </a:lnSpc>
              <a:spcAft>
                <a:spcPts val="500"/>
              </a:spcAft>
            </a:pPr>
            <a:r>
              <a:rPr lang="en-US" sz="2800" dirty="0">
                <a:solidFill>
                  <a:schemeClr val="tx1">
                    <a:lumMod val="50000"/>
                    <a:lumOff val="50000"/>
                  </a:schemeClr>
                </a:solidFill>
                <a:latin typeface="Century Gothic" charset="0"/>
                <a:ea typeface="Century Gothic" charset="0"/>
                <a:cs typeface="Century Gothic" charset="0"/>
              </a:rPr>
              <a:t>OVCA</a:t>
            </a:r>
          </a:p>
          <a:p>
            <a:pPr lvl="4">
              <a:lnSpc>
                <a:spcPct val="100000"/>
              </a:lnSpc>
              <a:spcAft>
                <a:spcPts val="500"/>
              </a:spcAft>
            </a:pPr>
            <a:endParaRPr lang="en-US" sz="2800" dirty="0">
              <a:solidFill>
                <a:schemeClr val="tx1">
                  <a:lumMod val="50000"/>
                  <a:lumOff val="50000"/>
                </a:schemeClr>
              </a:solidFill>
              <a:latin typeface="Century Gothic" charset="0"/>
              <a:ea typeface="Century Gothic" charset="0"/>
              <a:cs typeface="Century Gothic" charset="0"/>
            </a:endParaRPr>
          </a:p>
          <a:p>
            <a:pPr lvl="4">
              <a:lnSpc>
                <a:spcPct val="100000"/>
              </a:lnSpc>
              <a:spcAft>
                <a:spcPts val="500"/>
              </a:spcAft>
            </a:pPr>
            <a:r>
              <a:rPr lang="en-US" sz="2800" dirty="0">
                <a:solidFill>
                  <a:schemeClr val="tx1">
                    <a:lumMod val="50000"/>
                    <a:lumOff val="50000"/>
                  </a:schemeClr>
                </a:solidFill>
                <a:latin typeface="Century Gothic" charset="0"/>
                <a:ea typeface="Century Gothic" charset="0"/>
                <a:cs typeface="Century Gothic" charset="0"/>
              </a:rPr>
              <a:t>RA with NHL</a:t>
            </a:r>
          </a:p>
          <a:p>
            <a:pPr lvl="4">
              <a:lnSpc>
                <a:spcPct val="100000"/>
              </a:lnSpc>
              <a:spcAft>
                <a:spcPts val="500"/>
              </a:spcAft>
            </a:pPr>
            <a:endParaRPr lang="en-US" sz="2800" dirty="0">
              <a:solidFill>
                <a:schemeClr val="tx1">
                  <a:lumMod val="50000"/>
                  <a:lumOff val="50000"/>
                </a:schemeClr>
              </a:solidFill>
              <a:latin typeface="Century Gothic" charset="0"/>
              <a:ea typeface="Century Gothic" charset="0"/>
              <a:cs typeface="Century Gothic" charset="0"/>
            </a:endParaRPr>
          </a:p>
          <a:p>
            <a:pPr lvl="4">
              <a:lnSpc>
                <a:spcPct val="100000"/>
              </a:lnSpc>
              <a:spcAft>
                <a:spcPts val="500"/>
              </a:spcAft>
            </a:pPr>
            <a:r>
              <a:rPr lang="en-US" sz="2800" dirty="0">
                <a:solidFill>
                  <a:schemeClr val="tx1">
                    <a:lumMod val="50000"/>
                    <a:lumOff val="50000"/>
                  </a:schemeClr>
                </a:solidFill>
                <a:latin typeface="Century Gothic" charset="0"/>
                <a:ea typeface="Century Gothic" charset="0"/>
                <a:cs typeface="Century Gothic" charset="0"/>
              </a:rPr>
              <a:t>Crohn’s  with CRC</a:t>
            </a:r>
          </a:p>
          <a:p>
            <a:pPr lvl="4">
              <a:lnSpc>
                <a:spcPct val="100000"/>
              </a:lnSpc>
              <a:spcAft>
                <a:spcPts val="500"/>
              </a:spcAft>
            </a:pPr>
            <a:endParaRPr lang="en-US" sz="2800" dirty="0">
              <a:solidFill>
                <a:schemeClr val="tx1">
                  <a:lumMod val="50000"/>
                  <a:lumOff val="50000"/>
                </a:schemeClr>
              </a:solidFill>
              <a:latin typeface="Century Gothic" charset="0"/>
              <a:ea typeface="Century Gothic" charset="0"/>
              <a:cs typeface="Century Gothic" charset="0"/>
            </a:endParaRPr>
          </a:p>
          <a:p>
            <a:pPr lvl="4">
              <a:lnSpc>
                <a:spcPct val="100000"/>
              </a:lnSpc>
              <a:spcAft>
                <a:spcPts val="500"/>
              </a:spcAft>
            </a:pPr>
            <a:r>
              <a:rPr lang="en-US" sz="2800" dirty="0">
                <a:solidFill>
                  <a:schemeClr val="tx1">
                    <a:lumMod val="50000"/>
                    <a:lumOff val="50000"/>
                  </a:schemeClr>
                </a:solidFill>
                <a:latin typeface="Century Gothic" charset="0"/>
                <a:ea typeface="Century Gothic" charset="0"/>
                <a:cs typeface="Century Gothic" charset="0"/>
              </a:rPr>
              <a:t>Pancreatic Cancer</a:t>
            </a:r>
          </a:p>
          <a:p>
            <a:pPr lvl="4">
              <a:lnSpc>
                <a:spcPct val="100000"/>
              </a:lnSpc>
              <a:spcAft>
                <a:spcPts val="500"/>
              </a:spcAft>
            </a:pPr>
            <a:endParaRPr lang="en-US" sz="2800" dirty="0">
              <a:solidFill>
                <a:schemeClr val="tx1">
                  <a:lumMod val="50000"/>
                  <a:lumOff val="50000"/>
                </a:schemeClr>
              </a:solidFill>
              <a:latin typeface="Century Gothic" charset="0"/>
              <a:ea typeface="Century Gothic" charset="0"/>
              <a:cs typeface="Century Gothic" charset="0"/>
            </a:endParaRPr>
          </a:p>
          <a:p>
            <a:pPr lvl="4">
              <a:lnSpc>
                <a:spcPct val="100000"/>
              </a:lnSpc>
              <a:spcAft>
                <a:spcPts val="500"/>
              </a:spcAft>
            </a:pPr>
            <a:r>
              <a:rPr lang="en-US" sz="2800" dirty="0">
                <a:solidFill>
                  <a:schemeClr val="tx1">
                    <a:lumMod val="50000"/>
                    <a:lumOff val="50000"/>
                  </a:schemeClr>
                </a:solidFill>
                <a:latin typeface="Century Gothic" charset="0"/>
                <a:ea typeface="Century Gothic" charset="0"/>
                <a:cs typeface="Century Gothic" charset="0"/>
              </a:rPr>
              <a:t>Prevention with BRCA/Lynch Mutations</a:t>
            </a:r>
          </a:p>
          <a:p>
            <a:pPr lvl="4">
              <a:lnSpc>
                <a:spcPct val="100000"/>
              </a:lnSpc>
              <a:spcAft>
                <a:spcPts val="500"/>
              </a:spcAft>
            </a:pPr>
            <a:endParaRPr lang="en-US" sz="2800" dirty="0">
              <a:solidFill>
                <a:schemeClr val="tx1">
                  <a:lumMod val="50000"/>
                  <a:lumOff val="50000"/>
                </a:schemeClr>
              </a:solidFill>
              <a:latin typeface="Century Gothic" charset="0"/>
              <a:ea typeface="Century Gothic" charset="0"/>
              <a:cs typeface="Century Gothic" charset="0"/>
            </a:endParaRPr>
          </a:p>
          <a:p>
            <a:pPr lvl="4">
              <a:lnSpc>
                <a:spcPct val="100000"/>
              </a:lnSpc>
              <a:spcAft>
                <a:spcPts val="500"/>
              </a:spcAft>
            </a:pPr>
            <a:r>
              <a:rPr lang="en-US" sz="2800" dirty="0">
                <a:solidFill>
                  <a:schemeClr val="tx1">
                    <a:lumMod val="50000"/>
                    <a:lumOff val="50000"/>
                  </a:schemeClr>
                </a:solidFill>
                <a:latin typeface="Century Gothic" charset="0"/>
                <a:ea typeface="Century Gothic" charset="0"/>
                <a:cs typeface="Century Gothic" charset="0"/>
              </a:rPr>
              <a:t>Cleaning up the mess post treatment</a:t>
            </a:r>
          </a:p>
          <a:p>
            <a:pPr lvl="1">
              <a:lnSpc>
                <a:spcPct val="100000"/>
              </a:lnSpc>
              <a:spcAft>
                <a:spcPts val="500"/>
              </a:spcAft>
            </a:pPr>
            <a:endParaRPr lang="en-US" sz="2400" dirty="0">
              <a:solidFill>
                <a:schemeClr val="tx1">
                  <a:lumMod val="50000"/>
                  <a:lumOff val="50000"/>
                </a:schemeClr>
              </a:solidFill>
              <a:latin typeface="Century Gothic" charset="0"/>
              <a:ea typeface="Century Gothic" charset="0"/>
              <a:cs typeface="Century Gothic" charset="0"/>
            </a:endParaRPr>
          </a:p>
        </p:txBody>
      </p:sp>
      <p:sp>
        <p:nvSpPr>
          <p:cNvPr id="5" name="Rectangle 4"/>
          <p:cNvSpPr/>
          <p:nvPr/>
        </p:nvSpPr>
        <p:spPr>
          <a:xfrm>
            <a:off x="3843868" y="6457923"/>
            <a:ext cx="4504267" cy="200055"/>
          </a:xfrm>
          <a:prstGeom prst="rect">
            <a:avLst/>
          </a:prstGeom>
        </p:spPr>
        <p:txBody>
          <a:bodyPr wrap="square">
            <a:spAutoFit/>
          </a:bodyPr>
          <a:lstStyle/>
          <a:p>
            <a:pPr algn="ctr"/>
            <a:r>
              <a:rPr lang="en-US" sz="700" cap="all" spc="0" baseline="0" dirty="0">
                <a:solidFill>
                  <a:srgbClr val="D63E35"/>
                </a:solidFill>
                <a:latin typeface="CenturyGothic"/>
              </a:rPr>
              <a:t>Copyright © 2018 Optimal Terrain Consulting. All Rights Reserved.</a:t>
            </a:r>
            <a:endParaRPr lang="en-US" sz="700" cap="all" spc="0" dirty="0">
              <a:solidFill>
                <a:srgbClr val="D63E35"/>
              </a:solidFill>
            </a:endParaRPr>
          </a:p>
        </p:txBody>
      </p:sp>
    </p:spTree>
    <p:extLst>
      <p:ext uri="{BB962C8B-B14F-4D97-AF65-F5344CB8AC3E}">
        <p14:creationId xmlns:p14="http://schemas.microsoft.com/office/powerpoint/2010/main" val="1155817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utterstock_475058995.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268200" cy="6858000"/>
          </a:xfrm>
          <a:prstGeom prst="rect">
            <a:avLst/>
          </a:prstGeom>
        </p:spPr>
      </p:pic>
      <p:sp>
        <p:nvSpPr>
          <p:cNvPr id="9" name="Content Placeholder 2"/>
          <p:cNvSpPr txBox="1">
            <a:spLocks/>
          </p:cNvSpPr>
          <p:nvPr/>
        </p:nvSpPr>
        <p:spPr>
          <a:xfrm>
            <a:off x="342519" y="474181"/>
            <a:ext cx="11529590" cy="1572975"/>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3200">
                <a:solidFill>
                  <a:schemeClr val="bg1"/>
                </a:solidFill>
                <a:latin typeface="Century Gothic"/>
                <a:cs typeface="Century Gothic"/>
              </a:rPr>
              <a:t>“DO NOT GET SO TAKEN UP BY THE CANCEROUS CONDITION THAT YOU FORGET THE MOST ESSENTIAL PART OF YOUR TREATMENT---THE GENERAL CONDITION.” </a:t>
            </a:r>
          </a:p>
          <a:p>
            <a:pPr marL="0" indent="0" algn="ctr">
              <a:lnSpc>
                <a:spcPct val="120000"/>
              </a:lnSpc>
              <a:buNone/>
            </a:pPr>
            <a:r>
              <a:rPr lang="it-IT" sz="1800" b="1">
                <a:solidFill>
                  <a:srgbClr val="F1712A"/>
                </a:solidFill>
                <a:latin typeface="Century Gothic"/>
                <a:cs typeface="Century Gothic"/>
              </a:rPr>
              <a:t>–DR. ELI JONES (1920’S)</a:t>
            </a:r>
            <a:endParaRPr lang="en-US" sz="1800" b="1">
              <a:solidFill>
                <a:srgbClr val="F1712A"/>
              </a:solidFill>
              <a:latin typeface="Century Gothic"/>
              <a:cs typeface="Century Gothic"/>
            </a:endParaRPr>
          </a:p>
        </p:txBody>
      </p:sp>
      <p:sp>
        <p:nvSpPr>
          <p:cNvPr id="5" name="Rectangle 4"/>
          <p:cNvSpPr/>
          <p:nvPr/>
        </p:nvSpPr>
        <p:spPr>
          <a:xfrm>
            <a:off x="3843868" y="6457923"/>
            <a:ext cx="4504267" cy="200055"/>
          </a:xfrm>
          <a:prstGeom prst="rect">
            <a:avLst/>
          </a:prstGeom>
        </p:spPr>
        <p:txBody>
          <a:bodyPr wrap="square">
            <a:spAutoFit/>
          </a:bodyPr>
          <a:lstStyle/>
          <a:p>
            <a:pPr algn="ctr"/>
            <a:r>
              <a:rPr lang="en-US" sz="700" cap="all" spc="0" baseline="0">
                <a:solidFill>
                  <a:srgbClr val="FFFFFF"/>
                </a:solidFill>
                <a:latin typeface="CenturyGothic"/>
              </a:rPr>
              <a:t>Copyright © 2018 Optimal Terrain Consulting. All Rights Reserved.</a:t>
            </a:r>
            <a:endParaRPr lang="en-US" sz="700" cap="all" spc="0">
              <a:solidFill>
                <a:srgbClr val="FFFFFF"/>
              </a:solidFill>
            </a:endParaRPr>
          </a:p>
        </p:txBody>
      </p:sp>
    </p:spTree>
    <p:extLst>
      <p:ext uri="{BB962C8B-B14F-4D97-AF65-F5344CB8AC3E}">
        <p14:creationId xmlns:p14="http://schemas.microsoft.com/office/powerpoint/2010/main" val="2965120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rot="16200000">
            <a:off x="5973765" y="6544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a:solidFill>
                  <a:srgbClr val="D63E36"/>
                </a:solidFill>
                <a:latin typeface="Century Gothic"/>
                <a:cs typeface="Century Gothic"/>
              </a:rPr>
              <a:t>VAE REFERENCES</a:t>
            </a:r>
          </a:p>
        </p:txBody>
      </p:sp>
      <p:sp>
        <p:nvSpPr>
          <p:cNvPr id="6" name="Rectangle 5"/>
          <p:cNvSpPr/>
          <p:nvPr/>
        </p:nvSpPr>
        <p:spPr>
          <a:xfrm>
            <a:off x="3843868" y="6457923"/>
            <a:ext cx="4504267" cy="200055"/>
          </a:xfrm>
          <a:prstGeom prst="rect">
            <a:avLst/>
          </a:prstGeom>
        </p:spPr>
        <p:txBody>
          <a:bodyPr wrap="square">
            <a:spAutoFit/>
          </a:bodyPr>
          <a:lstStyle/>
          <a:p>
            <a:pPr algn="ctr"/>
            <a:r>
              <a:rPr lang="en-US" sz="700" cap="all" spc="0" baseline="0">
                <a:solidFill>
                  <a:srgbClr val="D63E36"/>
                </a:solidFill>
                <a:latin typeface="CenturyGothic"/>
              </a:rPr>
              <a:t>Copyright © 2018 Optimal Terrain Consulting. All Rights Reserved.</a:t>
            </a:r>
            <a:endParaRPr lang="en-US" sz="700" cap="all" spc="0">
              <a:solidFill>
                <a:srgbClr val="D63E36"/>
              </a:solidFill>
            </a:endParaRPr>
          </a:p>
        </p:txBody>
      </p:sp>
      <p:pic>
        <p:nvPicPr>
          <p:cNvPr id="7" name="Picture 6" descr="Asset 1@2x.png"/>
          <p:cNvPicPr>
            <a:picLocks noChangeAspect="1"/>
          </p:cNvPicPr>
          <p:nvPr/>
        </p:nvPicPr>
        <p:blipFill>
          <a:blip r:embed="rId3">
            <a:alphaModFix amt="53000"/>
            <a:extLst>
              <a:ext uri="{28A0092B-C50C-407E-A947-70E740481C1C}">
                <a14:useLocalDpi xmlns:a14="http://schemas.microsoft.com/office/drawing/2010/main"/>
              </a:ext>
            </a:extLst>
          </a:blip>
          <a:stretch>
            <a:fillRect/>
          </a:stretch>
        </p:blipFill>
        <p:spPr>
          <a:xfrm>
            <a:off x="8348135" y="2190750"/>
            <a:ext cx="5721829" cy="5714676"/>
          </a:xfrm>
          <a:prstGeom prst="rect">
            <a:avLst/>
          </a:prstGeom>
        </p:spPr>
      </p:pic>
      <p:sp>
        <p:nvSpPr>
          <p:cNvPr id="8" name="Content Placeholder 2"/>
          <p:cNvSpPr txBox="1">
            <a:spLocks/>
          </p:cNvSpPr>
          <p:nvPr/>
        </p:nvSpPr>
        <p:spPr>
          <a:xfrm>
            <a:off x="523612" y="465741"/>
            <a:ext cx="8175888" cy="610924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Bef>
                <a:spcPts val="1500"/>
              </a:spcBef>
            </a:pPr>
            <a:r>
              <a:rPr lang="en-US" sz="2600" dirty="0" err="1">
                <a:solidFill>
                  <a:schemeClr val="tx1">
                    <a:lumMod val="65000"/>
                    <a:lumOff val="35000"/>
                  </a:schemeClr>
                </a:solidFill>
                <a:latin typeface="Century Gothic"/>
                <a:cs typeface="Century Gothic"/>
              </a:rPr>
              <a:t>www.believebig.org</a:t>
            </a:r>
            <a:r>
              <a:rPr lang="en-US" sz="2600" dirty="0">
                <a:solidFill>
                  <a:schemeClr val="tx1">
                    <a:lumMod val="65000"/>
                    <a:lumOff val="35000"/>
                  </a:schemeClr>
                </a:solidFill>
                <a:latin typeface="Century Gothic"/>
                <a:cs typeface="Century Gothic"/>
              </a:rPr>
              <a:t> plus PAAM and </a:t>
            </a:r>
            <a:r>
              <a:rPr lang="en-US" sz="2600" dirty="0">
                <a:solidFill>
                  <a:schemeClr val="tx1">
                    <a:lumMod val="65000"/>
                    <a:lumOff val="35000"/>
                  </a:schemeClr>
                </a:solidFill>
                <a:latin typeface="Century Gothic"/>
                <a:cs typeface="Century Gothic"/>
                <a:hlinkClick r:id="rId4"/>
              </a:rPr>
              <a:t>www.optimalterrainconsulting.com</a:t>
            </a:r>
            <a:r>
              <a:rPr lang="en-US" sz="2600" dirty="0">
                <a:solidFill>
                  <a:schemeClr val="tx1">
                    <a:lumMod val="65000"/>
                    <a:lumOff val="35000"/>
                  </a:schemeClr>
                </a:solidFill>
                <a:latin typeface="Century Gothic"/>
                <a:cs typeface="Century Gothic"/>
              </a:rPr>
              <a:t>  websites for US docs trained in use of VAE</a:t>
            </a:r>
          </a:p>
          <a:p>
            <a:pPr>
              <a:lnSpc>
                <a:spcPct val="130000"/>
              </a:lnSpc>
              <a:spcBef>
                <a:spcPts val="1500"/>
              </a:spcBef>
            </a:pPr>
            <a:r>
              <a:rPr lang="en-US" sz="2600" dirty="0" err="1">
                <a:solidFill>
                  <a:schemeClr val="tx1">
                    <a:lumMod val="65000"/>
                    <a:lumOff val="35000"/>
                  </a:schemeClr>
                </a:solidFill>
                <a:latin typeface="Century Gothic"/>
                <a:cs typeface="Century Gothic"/>
              </a:rPr>
              <a:t>Mansky’s</a:t>
            </a:r>
            <a:r>
              <a:rPr lang="en-US" sz="2600" dirty="0">
                <a:solidFill>
                  <a:schemeClr val="tx1">
                    <a:lumMod val="65000"/>
                    <a:lumOff val="35000"/>
                  </a:schemeClr>
                </a:solidFill>
                <a:latin typeface="Century Gothic"/>
                <a:cs typeface="Century Gothic"/>
              </a:rPr>
              <a:t> study from NIH on mistletoe in 2009 and beyond:  http://</a:t>
            </a:r>
            <a:r>
              <a:rPr lang="en-US" sz="2600" dirty="0" err="1">
                <a:solidFill>
                  <a:schemeClr val="tx1">
                    <a:lumMod val="65000"/>
                    <a:lumOff val="35000"/>
                  </a:schemeClr>
                </a:solidFill>
                <a:latin typeface="Century Gothic"/>
                <a:cs typeface="Century Gothic"/>
              </a:rPr>
              <a:t>www.pyatthealth.com</a:t>
            </a:r>
            <a:r>
              <a:rPr lang="en-US" sz="2600" dirty="0">
                <a:solidFill>
                  <a:schemeClr val="tx1">
                    <a:lumMod val="65000"/>
                    <a:lumOff val="35000"/>
                  </a:schemeClr>
                </a:solidFill>
                <a:latin typeface="Century Gothic"/>
                <a:cs typeface="Century Gothic"/>
              </a:rPr>
              <a:t>/</a:t>
            </a:r>
            <a:r>
              <a:rPr lang="en-US" sz="2600" dirty="0" err="1">
                <a:solidFill>
                  <a:schemeClr val="tx1">
                    <a:lumMod val="65000"/>
                    <a:lumOff val="35000"/>
                  </a:schemeClr>
                </a:solidFill>
                <a:latin typeface="Century Gothic"/>
                <a:cs typeface="Century Gothic"/>
              </a:rPr>
              <a:t>wp</a:t>
            </a:r>
            <a:r>
              <a:rPr lang="en-US" sz="2600" dirty="0">
                <a:solidFill>
                  <a:schemeClr val="tx1">
                    <a:lumMod val="65000"/>
                    <a:lumOff val="35000"/>
                  </a:schemeClr>
                </a:solidFill>
                <a:latin typeface="Century Gothic"/>
                <a:cs typeface="Century Gothic"/>
              </a:rPr>
              <a:t>-content/uploads/2015/04/Mistletoe-in-Advanced-Cancers-2.pdf </a:t>
            </a:r>
          </a:p>
          <a:p>
            <a:pPr>
              <a:lnSpc>
                <a:spcPct val="130000"/>
              </a:lnSpc>
              <a:spcBef>
                <a:spcPts val="1500"/>
              </a:spcBef>
            </a:pPr>
            <a:r>
              <a:rPr lang="en-US" sz="2600" dirty="0">
                <a:solidFill>
                  <a:schemeClr val="tx1">
                    <a:lumMod val="65000"/>
                    <a:lumOff val="35000"/>
                  </a:schemeClr>
                </a:solidFill>
                <a:latin typeface="Century Gothic"/>
                <a:cs typeface="Century Gothic"/>
              </a:rPr>
              <a:t>http://</a:t>
            </a:r>
            <a:r>
              <a:rPr lang="en-US" sz="2600" dirty="0" err="1">
                <a:solidFill>
                  <a:schemeClr val="tx1">
                    <a:lumMod val="65000"/>
                    <a:lumOff val="35000"/>
                  </a:schemeClr>
                </a:solidFill>
                <a:latin typeface="Century Gothic"/>
                <a:cs typeface="Century Gothic"/>
              </a:rPr>
              <a:t>www.ncbi.nlm.nih.gov</a:t>
            </a:r>
            <a:r>
              <a:rPr lang="en-US" sz="2600" dirty="0">
                <a:solidFill>
                  <a:schemeClr val="tx1">
                    <a:lumMod val="65000"/>
                    <a:lumOff val="35000"/>
                  </a:schemeClr>
                </a:solidFill>
                <a:latin typeface="Century Gothic"/>
                <a:cs typeface="Century Gothic"/>
              </a:rPr>
              <a:t>/</a:t>
            </a:r>
            <a:r>
              <a:rPr lang="en-US" sz="2600" dirty="0" err="1">
                <a:solidFill>
                  <a:schemeClr val="tx1">
                    <a:lumMod val="65000"/>
                    <a:lumOff val="35000"/>
                  </a:schemeClr>
                </a:solidFill>
                <a:latin typeface="Century Gothic"/>
                <a:cs typeface="Century Gothic"/>
              </a:rPr>
              <a:t>pmc</a:t>
            </a:r>
            <a:r>
              <a:rPr lang="en-US" sz="2600" dirty="0">
                <a:solidFill>
                  <a:schemeClr val="tx1">
                    <a:lumMod val="65000"/>
                    <a:lumOff val="35000"/>
                  </a:schemeClr>
                </a:solidFill>
                <a:latin typeface="Century Gothic"/>
                <a:cs typeface="Century Gothic"/>
              </a:rPr>
              <a:t>/articles/PMC4698621/pdf/ejh-2015-4-book.pdf </a:t>
            </a:r>
          </a:p>
          <a:p>
            <a:pPr>
              <a:lnSpc>
                <a:spcPct val="130000"/>
              </a:lnSpc>
              <a:spcBef>
                <a:spcPts val="1500"/>
              </a:spcBef>
            </a:pPr>
            <a:r>
              <a:rPr lang="en-US" sz="2600" dirty="0">
                <a:solidFill>
                  <a:schemeClr val="tx1">
                    <a:lumMod val="65000"/>
                    <a:lumOff val="35000"/>
                  </a:schemeClr>
                </a:solidFill>
                <a:latin typeface="Century Gothic"/>
                <a:cs typeface="Century Gothic"/>
              </a:rPr>
              <a:t>http://</a:t>
            </a:r>
            <a:r>
              <a:rPr lang="en-US" sz="2600" dirty="0" err="1">
                <a:solidFill>
                  <a:schemeClr val="tx1">
                    <a:lumMod val="65000"/>
                    <a:lumOff val="35000"/>
                  </a:schemeClr>
                </a:solidFill>
                <a:latin typeface="Century Gothic"/>
                <a:cs typeface="Century Gothic"/>
              </a:rPr>
              <a:t>www.hindawi.com</a:t>
            </a:r>
            <a:r>
              <a:rPr lang="en-US" sz="2600" dirty="0">
                <a:solidFill>
                  <a:schemeClr val="tx1">
                    <a:lumMod val="65000"/>
                    <a:lumOff val="35000"/>
                  </a:schemeClr>
                </a:solidFill>
                <a:latin typeface="Century Gothic"/>
                <a:cs typeface="Century Gothic"/>
              </a:rPr>
              <a:t>/journals/</a:t>
            </a:r>
            <a:r>
              <a:rPr lang="en-US" sz="2600" dirty="0" err="1">
                <a:solidFill>
                  <a:schemeClr val="tx1">
                    <a:lumMod val="65000"/>
                    <a:lumOff val="35000"/>
                  </a:schemeClr>
                </a:solidFill>
                <a:latin typeface="Century Gothic"/>
                <a:cs typeface="Century Gothic"/>
              </a:rPr>
              <a:t>ecam</a:t>
            </a:r>
            <a:r>
              <a:rPr lang="en-US" sz="2600" dirty="0">
                <a:solidFill>
                  <a:schemeClr val="tx1">
                    <a:lumMod val="65000"/>
                    <a:lumOff val="35000"/>
                  </a:schemeClr>
                </a:solidFill>
                <a:latin typeface="Century Gothic"/>
                <a:cs typeface="Century Gothic"/>
              </a:rPr>
              <a:t>/2014/987527/ </a:t>
            </a:r>
          </a:p>
          <a:p>
            <a:pPr>
              <a:lnSpc>
                <a:spcPct val="130000"/>
              </a:lnSpc>
              <a:spcBef>
                <a:spcPts val="1500"/>
              </a:spcBef>
            </a:pPr>
            <a:r>
              <a:rPr lang="en-US" sz="2600" dirty="0">
                <a:solidFill>
                  <a:schemeClr val="tx1">
                    <a:lumMod val="65000"/>
                    <a:lumOff val="35000"/>
                  </a:schemeClr>
                </a:solidFill>
                <a:latin typeface="Century Gothic"/>
                <a:cs typeface="Century Gothic"/>
              </a:rPr>
              <a:t>http://</a:t>
            </a:r>
            <a:r>
              <a:rPr lang="en-US" sz="2600" dirty="0" err="1">
                <a:solidFill>
                  <a:schemeClr val="tx1">
                    <a:lumMod val="65000"/>
                    <a:lumOff val="35000"/>
                  </a:schemeClr>
                </a:solidFill>
                <a:latin typeface="Century Gothic"/>
                <a:cs typeface="Century Gothic"/>
              </a:rPr>
              <a:t>thenaturedoctors.ca</a:t>
            </a:r>
            <a:r>
              <a:rPr lang="en-US" sz="2600" dirty="0">
                <a:solidFill>
                  <a:schemeClr val="tx1">
                    <a:lumMod val="65000"/>
                    <a:lumOff val="35000"/>
                  </a:schemeClr>
                </a:solidFill>
                <a:latin typeface="Century Gothic"/>
                <a:cs typeface="Century Gothic"/>
              </a:rPr>
              <a:t>/</a:t>
            </a:r>
            <a:r>
              <a:rPr lang="en-US" sz="2600" dirty="0" err="1">
                <a:solidFill>
                  <a:schemeClr val="tx1">
                    <a:lumMod val="65000"/>
                    <a:lumOff val="35000"/>
                  </a:schemeClr>
                </a:solidFill>
                <a:latin typeface="Century Gothic"/>
                <a:cs typeface="Century Gothic"/>
              </a:rPr>
              <a:t>wp</a:t>
            </a:r>
            <a:r>
              <a:rPr lang="en-US" sz="2600" dirty="0">
                <a:solidFill>
                  <a:schemeClr val="tx1">
                    <a:lumMod val="65000"/>
                    <a:lumOff val="35000"/>
                  </a:schemeClr>
                </a:solidFill>
                <a:latin typeface="Century Gothic"/>
                <a:cs typeface="Century Gothic"/>
              </a:rPr>
              <a:t>-content/uploads/2015/01/Cochrane-Database-Review-2010.pdf</a:t>
            </a:r>
          </a:p>
          <a:p>
            <a:pPr>
              <a:lnSpc>
                <a:spcPct val="130000"/>
              </a:lnSpc>
              <a:spcBef>
                <a:spcPts val="1500"/>
              </a:spcBef>
            </a:pPr>
            <a:r>
              <a:rPr lang="en-US" sz="2600" dirty="0">
                <a:solidFill>
                  <a:schemeClr val="tx1">
                    <a:lumMod val="65000"/>
                    <a:lumOff val="35000"/>
                  </a:schemeClr>
                </a:solidFill>
                <a:latin typeface="Century Gothic"/>
                <a:cs typeface="Century Gothic"/>
              </a:rPr>
              <a:t>http://</a:t>
            </a:r>
            <a:r>
              <a:rPr lang="en-US" sz="2600" dirty="0" err="1">
                <a:solidFill>
                  <a:schemeClr val="tx1">
                    <a:lumMod val="65000"/>
                    <a:lumOff val="35000"/>
                  </a:schemeClr>
                </a:solidFill>
                <a:latin typeface="Century Gothic"/>
                <a:cs typeface="Century Gothic"/>
              </a:rPr>
              <a:t>www.optimalterrainconsulting.com</a:t>
            </a:r>
            <a:r>
              <a:rPr lang="en-US" sz="2600" dirty="0">
                <a:solidFill>
                  <a:schemeClr val="tx1">
                    <a:lumMod val="65000"/>
                    <a:lumOff val="35000"/>
                  </a:schemeClr>
                </a:solidFill>
                <a:latin typeface="Century Gothic"/>
                <a:cs typeface="Century Gothic"/>
              </a:rPr>
              <a:t>/</a:t>
            </a:r>
            <a:r>
              <a:rPr lang="en-US" sz="2600" dirty="0" err="1">
                <a:solidFill>
                  <a:schemeClr val="tx1">
                    <a:lumMod val="65000"/>
                    <a:lumOff val="35000"/>
                  </a:schemeClr>
                </a:solidFill>
                <a:latin typeface="Century Gothic"/>
                <a:cs typeface="Century Gothic"/>
              </a:rPr>
              <a:t>wp</a:t>
            </a:r>
            <a:r>
              <a:rPr lang="en-US" sz="2600" dirty="0">
                <a:solidFill>
                  <a:schemeClr val="tx1">
                    <a:lumMod val="65000"/>
                    <a:lumOff val="35000"/>
                  </a:schemeClr>
                </a:solidFill>
                <a:latin typeface="Century Gothic"/>
                <a:cs typeface="Century Gothic"/>
              </a:rPr>
              <a:t>-content/uploads/Helixor-Lecture-1_ICIHM_Stuttgart_11-6-2016.pdf</a:t>
            </a:r>
          </a:p>
          <a:p>
            <a:pPr>
              <a:lnSpc>
                <a:spcPct val="130000"/>
              </a:lnSpc>
              <a:spcBef>
                <a:spcPts val="1500"/>
              </a:spcBef>
            </a:pPr>
            <a:r>
              <a:rPr lang="en-US" sz="2600" dirty="0">
                <a:solidFill>
                  <a:schemeClr val="tx1">
                    <a:lumMod val="65000"/>
                    <a:lumOff val="35000"/>
                  </a:schemeClr>
                </a:solidFill>
                <a:latin typeface="Century Gothic"/>
                <a:cs typeface="Century Gothic"/>
              </a:rPr>
              <a:t>Graciously shared by Dr. Neil McKinney: </a:t>
            </a:r>
            <a:r>
              <a:rPr lang="en-US" sz="2600" dirty="0">
                <a:solidFill>
                  <a:schemeClr val="tx1">
                    <a:lumMod val="65000"/>
                    <a:lumOff val="35000"/>
                  </a:schemeClr>
                </a:solidFill>
                <a:latin typeface="Century Gothic"/>
                <a:cs typeface="Century Gothic"/>
                <a:hlinkClick r:id="rId5"/>
              </a:rPr>
              <a:t>http://www.optimalterrainconsulting.com/wp-content/uploads/MISTLETOE-references.docx</a:t>
            </a:r>
            <a:endParaRPr lang="en-US" sz="2600" dirty="0">
              <a:solidFill>
                <a:schemeClr val="tx1">
                  <a:lumMod val="65000"/>
                  <a:lumOff val="35000"/>
                </a:schemeClr>
              </a:solidFill>
              <a:latin typeface="Century Gothic"/>
              <a:cs typeface="Century Gothic"/>
            </a:endParaRPr>
          </a:p>
          <a:p>
            <a:pPr>
              <a:lnSpc>
                <a:spcPct val="130000"/>
              </a:lnSpc>
              <a:spcBef>
                <a:spcPts val="1500"/>
              </a:spcBef>
            </a:pPr>
            <a:r>
              <a:rPr lang="en-US" sz="2600" dirty="0">
                <a:solidFill>
                  <a:schemeClr val="tx1">
                    <a:lumMod val="65000"/>
                    <a:lumOff val="35000"/>
                  </a:schemeClr>
                </a:solidFill>
                <a:latin typeface="Century Gothic"/>
                <a:cs typeface="Century Gothic"/>
              </a:rPr>
              <a:t>Mistletoe book co-authored by Dr. Winters and Dr. Compton and 15 other contributing authors due out Fall 2018</a:t>
            </a:r>
          </a:p>
          <a:p>
            <a:pPr marL="0" indent="0">
              <a:lnSpc>
                <a:spcPct val="130000"/>
              </a:lnSpc>
              <a:buNone/>
            </a:pPr>
            <a:endParaRPr lang="en-US" sz="2000" dirty="0">
              <a:solidFill>
                <a:schemeClr val="tx1">
                  <a:lumMod val="65000"/>
                  <a:lumOff val="35000"/>
                </a:schemeClr>
              </a:solidFill>
              <a:latin typeface="Century Gothic"/>
              <a:cs typeface="Century Gothic"/>
            </a:endParaRPr>
          </a:p>
          <a:p>
            <a:pPr marL="0" indent="0">
              <a:lnSpc>
                <a:spcPct val="130000"/>
              </a:lnSpc>
              <a:buNone/>
            </a:pPr>
            <a:endParaRPr lang="en-US" sz="2000" dirty="0">
              <a:solidFill>
                <a:schemeClr val="tx1">
                  <a:lumMod val="65000"/>
                  <a:lumOff val="35000"/>
                </a:schemeClr>
              </a:solidFill>
              <a:latin typeface="Century Gothic"/>
              <a:cs typeface="Century Gothic"/>
            </a:endParaRPr>
          </a:p>
          <a:p>
            <a:pPr marL="0" indent="0">
              <a:lnSpc>
                <a:spcPct val="130000"/>
              </a:lnSpc>
              <a:buNone/>
            </a:pPr>
            <a:endParaRPr lang="en-US" sz="2000" dirty="0">
              <a:solidFill>
                <a:schemeClr val="tx1">
                  <a:lumMod val="65000"/>
                  <a:lumOff val="35000"/>
                </a:schemeClr>
              </a:solidFill>
              <a:latin typeface="Century Gothic"/>
              <a:cs typeface="Century Gothic"/>
            </a:endParaRPr>
          </a:p>
        </p:txBody>
      </p:sp>
    </p:spTree>
    <p:extLst>
      <p:ext uri="{BB962C8B-B14F-4D97-AF65-F5344CB8AC3E}">
        <p14:creationId xmlns:p14="http://schemas.microsoft.com/office/powerpoint/2010/main" val="1070605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67002"/>
            <a:ext cx="12192000" cy="3821527"/>
          </a:xfrm>
          <a:prstGeom prst="rect">
            <a:avLst/>
          </a:prstGeom>
          <a:solidFill>
            <a:srgbClr val="F7CD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7CDB7"/>
              </a:solidFill>
            </a:endParaRPr>
          </a:p>
        </p:txBody>
      </p:sp>
      <p:sp>
        <p:nvSpPr>
          <p:cNvPr id="10" name="Rectangle 9"/>
          <p:cNvSpPr/>
          <p:nvPr/>
        </p:nvSpPr>
        <p:spPr>
          <a:xfrm>
            <a:off x="0" y="6304347"/>
            <a:ext cx="12192000" cy="569528"/>
          </a:xfrm>
          <a:prstGeom prst="rect">
            <a:avLst/>
          </a:prstGeom>
          <a:solidFill>
            <a:srgbClr val="D63E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63E35"/>
              </a:solidFill>
            </a:endParaRPr>
          </a:p>
        </p:txBody>
      </p:sp>
      <p:sp>
        <p:nvSpPr>
          <p:cNvPr id="6" name="Subtitle 2"/>
          <p:cNvSpPr txBox="1">
            <a:spLocks/>
          </p:cNvSpPr>
          <p:nvPr/>
        </p:nvSpPr>
        <p:spPr>
          <a:xfrm>
            <a:off x="3736976" y="339451"/>
            <a:ext cx="8455025" cy="2234970"/>
          </a:xfrm>
          <a:prstGeom prst="rect">
            <a:avLst/>
          </a:prstGeom>
        </p:spPr>
        <p:txBody>
          <a:bodyPr vert="horz" lIns="91440" tIns="45720" rIns="91440" bIns="45720" rtlCol="0">
            <a:noAutofit/>
          </a:bodyPr>
          <a:lstStyle/>
          <a:p>
            <a:pPr>
              <a:spcBef>
                <a:spcPct val="20000"/>
              </a:spcBef>
              <a:buClr>
                <a:schemeClr val="accent1"/>
              </a:buClr>
              <a:defRPr/>
            </a:pPr>
            <a:r>
              <a:rPr lang="en-US" sz="2400" b="1" cap="all" spc="300" dirty="0">
                <a:solidFill>
                  <a:srgbClr val="D63E35"/>
                </a:solidFill>
                <a:latin typeface="Century Gothic"/>
                <a:cs typeface="Century Gothic"/>
              </a:rPr>
              <a:t>Nasha Winters, ND, FABNO</a:t>
            </a:r>
            <a:endParaRPr lang="en-US" sz="1200" dirty="0">
              <a:solidFill>
                <a:srgbClr val="E0692F"/>
              </a:solidFill>
              <a:latin typeface="Century Gothic"/>
              <a:cs typeface="Century Gothic"/>
            </a:endParaRPr>
          </a:p>
          <a:p>
            <a:pPr>
              <a:spcBef>
                <a:spcPct val="20000"/>
              </a:spcBef>
              <a:buClr>
                <a:schemeClr val="accent1"/>
              </a:buClr>
              <a:defRPr/>
            </a:pPr>
            <a:endParaRPr lang="en-US" sz="1200" dirty="0">
              <a:solidFill>
                <a:srgbClr val="E0692F"/>
              </a:solidFill>
              <a:latin typeface="Century Gothic"/>
              <a:cs typeface="Century Gothic"/>
            </a:endParaRPr>
          </a:p>
          <a:p>
            <a:pPr>
              <a:lnSpc>
                <a:spcPct val="120000"/>
              </a:lnSpc>
              <a:spcBef>
                <a:spcPct val="20000"/>
              </a:spcBef>
              <a:buClr>
                <a:schemeClr val="accent1"/>
              </a:buClr>
              <a:defRPr/>
            </a:pPr>
            <a:r>
              <a:rPr lang="en-US" sz="2000" b="1" dirty="0">
                <a:hlinkClick r:id="rId3"/>
              </a:rPr>
              <a:t>www.Terrain10.com/LDN</a:t>
            </a:r>
            <a:endParaRPr lang="en-US" sz="2000" b="1" dirty="0"/>
          </a:p>
          <a:p>
            <a:pPr>
              <a:lnSpc>
                <a:spcPct val="120000"/>
              </a:lnSpc>
              <a:spcBef>
                <a:spcPct val="20000"/>
              </a:spcBef>
              <a:buClr>
                <a:schemeClr val="accent1"/>
              </a:buClr>
              <a:defRPr/>
            </a:pPr>
            <a:r>
              <a:rPr lang="en-US" sz="2000" b="1" dirty="0">
                <a:solidFill>
                  <a:srgbClr val="D63E35"/>
                </a:solidFill>
                <a:latin typeface="Century Gothic"/>
                <a:cs typeface="Century Gothic"/>
              </a:rPr>
              <a:t>EMAIL: </a:t>
            </a:r>
            <a:r>
              <a:rPr lang="en-US" sz="2000" dirty="0">
                <a:solidFill>
                  <a:schemeClr val="bg1">
                    <a:lumMod val="50000"/>
                  </a:schemeClr>
                </a:solidFill>
                <a:latin typeface="Century Gothic"/>
                <a:cs typeface="Century Gothic"/>
              </a:rPr>
              <a:t>info@torusventures.net</a:t>
            </a:r>
          </a:p>
          <a:p>
            <a:pPr>
              <a:lnSpc>
                <a:spcPct val="120000"/>
              </a:lnSpc>
              <a:spcBef>
                <a:spcPct val="20000"/>
              </a:spcBef>
              <a:buClr>
                <a:schemeClr val="accent1"/>
              </a:buClr>
              <a:defRPr/>
            </a:pPr>
            <a:r>
              <a:rPr lang="en-US" sz="2000" b="1" dirty="0">
                <a:solidFill>
                  <a:srgbClr val="E0692F"/>
                </a:solidFill>
                <a:latin typeface="Century Gothic"/>
                <a:cs typeface="Century Gothic"/>
              </a:rPr>
              <a:t>BOOK: </a:t>
            </a:r>
            <a:r>
              <a:rPr lang="en-US" sz="2000" i="1" dirty="0">
                <a:solidFill>
                  <a:schemeClr val="bg1">
                    <a:lumMod val="50000"/>
                  </a:schemeClr>
                </a:solidFill>
                <a:latin typeface="Century Gothic"/>
                <a:cs typeface="Century Gothic"/>
              </a:rPr>
              <a:t>The Metabolic Approach to Cancer</a:t>
            </a:r>
            <a:endParaRPr lang="en-US" sz="2000" dirty="0">
              <a:solidFill>
                <a:schemeClr val="bg1">
                  <a:lumMod val="50000"/>
                </a:schemeClr>
              </a:solidFill>
              <a:latin typeface="Century Gothic"/>
              <a:cs typeface="Century Gothic"/>
            </a:endParaRPr>
          </a:p>
          <a:p>
            <a:pPr>
              <a:lnSpc>
                <a:spcPct val="120000"/>
              </a:lnSpc>
              <a:spcBef>
                <a:spcPct val="20000"/>
              </a:spcBef>
              <a:buClr>
                <a:schemeClr val="accent1"/>
              </a:buClr>
              <a:defRPr/>
            </a:pPr>
            <a:endParaRPr lang="en-US" sz="2400" dirty="0">
              <a:solidFill>
                <a:srgbClr val="E0692F"/>
              </a:solidFill>
              <a:latin typeface="Century Gothic"/>
              <a:cs typeface="Century Gothic"/>
            </a:endParaRPr>
          </a:p>
        </p:txBody>
      </p:sp>
      <p:sp>
        <p:nvSpPr>
          <p:cNvPr id="7" name="Rectangle 6"/>
          <p:cNvSpPr/>
          <p:nvPr/>
        </p:nvSpPr>
        <p:spPr>
          <a:xfrm>
            <a:off x="7315200" y="2413000"/>
            <a:ext cx="6172200" cy="200055"/>
          </a:xfrm>
          <a:prstGeom prst="rect">
            <a:avLst/>
          </a:prstGeom>
        </p:spPr>
        <p:txBody>
          <a:bodyPr wrap="square">
            <a:spAutoFit/>
          </a:bodyPr>
          <a:lstStyle/>
          <a:p>
            <a:pPr algn="ctr"/>
            <a:r>
              <a:rPr lang="en-US" sz="700" cap="all" dirty="0">
                <a:solidFill>
                  <a:schemeClr val="bg1">
                    <a:lumMod val="50000"/>
                  </a:schemeClr>
                </a:solidFill>
              </a:rPr>
              <a:t>Copyright © 2018 Optimal Terrain Consulting. All Rights Reserved.</a:t>
            </a:r>
          </a:p>
        </p:txBody>
      </p:sp>
      <p:sp>
        <p:nvSpPr>
          <p:cNvPr id="2" name="Rectangle 1"/>
          <p:cNvSpPr/>
          <p:nvPr/>
        </p:nvSpPr>
        <p:spPr>
          <a:xfrm>
            <a:off x="978221" y="2952750"/>
            <a:ext cx="10912155" cy="2862322"/>
          </a:xfrm>
          <a:prstGeom prst="rect">
            <a:avLst/>
          </a:prstGeom>
        </p:spPr>
        <p:txBody>
          <a:bodyPr wrap="square">
            <a:spAutoFit/>
          </a:bodyPr>
          <a:lstStyle/>
          <a:p>
            <a:pPr algn="ctr"/>
            <a:r>
              <a:rPr lang="en-US" b="1" dirty="0"/>
              <a:t>We Change Cancer Outcomes.</a:t>
            </a:r>
          </a:p>
          <a:p>
            <a:endParaRPr lang="en-US" b="1" dirty="0"/>
          </a:p>
          <a:p>
            <a:r>
              <a:rPr lang="en-US" dirty="0"/>
              <a:t>Torus Ventures, founded by Dr. Nasha Winters and Dr. Christina Compton, is a client-driven, US-based healthcare company. </a:t>
            </a:r>
          </a:p>
          <a:p>
            <a:endParaRPr lang="en-US" dirty="0"/>
          </a:p>
          <a:p>
            <a:r>
              <a:rPr lang="en-US" dirty="0"/>
              <a:t>Torus uses an innovative, proprietary Terrain10™ approach to bridge the best assessment standards in conventional medicine with the best of the Terrain assessment standards in complementary medicine.</a:t>
            </a:r>
          </a:p>
          <a:p>
            <a:endParaRPr lang="en-US" dirty="0"/>
          </a:p>
          <a:p>
            <a:endParaRPr lang="en-US" dirty="0"/>
          </a:p>
          <a:p>
            <a:pPr algn="ctr"/>
            <a:r>
              <a:rPr lang="en-US" dirty="0"/>
              <a:t>Let us be your first destination - not last - on your journey to optimal health.</a:t>
            </a:r>
          </a:p>
        </p:txBody>
      </p:sp>
      <p:sp>
        <p:nvSpPr>
          <p:cNvPr id="8" name="Rectangle 7"/>
          <p:cNvSpPr/>
          <p:nvPr/>
        </p:nvSpPr>
        <p:spPr>
          <a:xfrm>
            <a:off x="1854596" y="6356352"/>
            <a:ext cx="8482811" cy="461665"/>
          </a:xfrm>
          <a:prstGeom prst="rect">
            <a:avLst/>
          </a:prstGeom>
        </p:spPr>
        <p:txBody>
          <a:bodyPr wrap="none">
            <a:spAutoFit/>
          </a:bodyPr>
          <a:lstStyle/>
          <a:p>
            <a:pPr algn="ctr"/>
            <a:r>
              <a:rPr lang="en-US" sz="2400" b="1" dirty="0">
                <a:solidFill>
                  <a:schemeClr val="bg1"/>
                </a:solidFill>
                <a:latin typeface="Century Gothic"/>
                <a:cs typeface="Century Gothic"/>
              </a:rPr>
              <a:t>We recognize people as more than a cancer diagnosis.</a:t>
            </a:r>
          </a:p>
        </p:txBody>
      </p:sp>
      <p:sp>
        <p:nvSpPr>
          <p:cNvPr id="9" name="Title 1"/>
          <p:cNvSpPr>
            <a:spLocks noGrp="1"/>
          </p:cNvSpPr>
          <p:nvPr>
            <p:ph type="title"/>
          </p:nvPr>
        </p:nvSpPr>
        <p:spPr>
          <a:xfrm rot="16200000">
            <a:off x="-1443038" y="3944621"/>
            <a:ext cx="3952878" cy="984885"/>
          </a:xfrm>
        </p:spPr>
        <p:txBody>
          <a:bodyPr>
            <a:normAutofit/>
          </a:bodyPr>
          <a:lstStyle/>
          <a:p>
            <a:pPr algn="ctr"/>
            <a:r>
              <a:rPr lang="en-US" sz="3600" b="1" spc="-5" dirty="0">
                <a:solidFill>
                  <a:srgbClr val="F0712B"/>
                </a:solidFill>
                <a:latin typeface="Century Gothic"/>
                <a:cs typeface="Century Gothic"/>
              </a:rPr>
              <a:t>WHO ARE WE?</a:t>
            </a:r>
            <a:endParaRPr lang="en-US" sz="3600" b="1" dirty="0">
              <a:latin typeface="Century Gothic"/>
              <a:cs typeface="Century Gothic"/>
            </a:endParaRPr>
          </a:p>
        </p:txBody>
      </p:sp>
      <p:pic>
        <p:nvPicPr>
          <p:cNvPr id="13" name="Picture 12" descr="facebook-logo-button.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26625" y="1285875"/>
            <a:ext cx="784576" cy="784576"/>
          </a:xfrm>
          <a:prstGeom prst="rect">
            <a:avLst/>
          </a:prstGeom>
        </p:spPr>
      </p:pic>
      <p:pic>
        <p:nvPicPr>
          <p:cNvPr id="14" name="Picture 13" descr="instagram-logo (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838464" y="1285875"/>
            <a:ext cx="784576" cy="784576"/>
          </a:xfrm>
          <a:prstGeom prst="rect">
            <a:avLst/>
          </a:prstGeom>
        </p:spPr>
      </p:pic>
      <p:pic>
        <p:nvPicPr>
          <p:cNvPr id="12" name="Picture 2" descr="terrain10.png">
            <a:extLst>
              <a:ext uri="{FF2B5EF4-FFF2-40B4-BE49-F238E27FC236}">
                <a16:creationId xmlns:a16="http://schemas.microsoft.com/office/drawing/2014/main" id="{CD0E0AE9-C77F-8B48-AC2E-1AF6EEF197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537" y="229119"/>
            <a:ext cx="4512265" cy="208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123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086225" y="410341"/>
            <a:ext cx="10515600" cy="1325563"/>
          </a:xfrm>
        </p:spPr>
        <p:txBody>
          <a:bodyPr>
            <a:normAutofit/>
          </a:bodyPr>
          <a:lstStyle/>
          <a:p>
            <a:r>
              <a:rPr lang="en-US" sz="7200" b="1" dirty="0">
                <a:solidFill>
                  <a:srgbClr val="D63E36"/>
                </a:solidFill>
                <a:latin typeface="Century Gothic"/>
                <a:cs typeface="Century Gothic"/>
              </a:rPr>
              <a:t>DISCLAIMER</a:t>
            </a:r>
          </a:p>
        </p:txBody>
      </p:sp>
      <p:sp>
        <p:nvSpPr>
          <p:cNvPr id="3" name="Content Placeholder 2"/>
          <p:cNvSpPr>
            <a:spLocks noGrp="1"/>
          </p:cNvSpPr>
          <p:nvPr>
            <p:ph idx="1"/>
          </p:nvPr>
        </p:nvSpPr>
        <p:spPr>
          <a:xfrm>
            <a:off x="5170753" y="690533"/>
            <a:ext cx="6640512" cy="5783263"/>
          </a:xfrm>
        </p:spPr>
        <p:txBody>
          <a:bodyPr>
            <a:normAutofit/>
          </a:bodyPr>
          <a:lstStyle/>
          <a:p>
            <a:pPr marL="0" indent="0">
              <a:lnSpc>
                <a:spcPct val="130000"/>
              </a:lnSpc>
              <a:buNone/>
            </a:pPr>
            <a:endParaRPr lang="en-US" dirty="0">
              <a:solidFill>
                <a:schemeClr val="tx1">
                  <a:lumMod val="65000"/>
                  <a:lumOff val="35000"/>
                </a:schemeClr>
              </a:solidFill>
              <a:latin typeface="Century Gothic"/>
              <a:cs typeface="Century Gothic"/>
            </a:endParaRPr>
          </a:p>
          <a:p>
            <a:pPr marL="0" indent="0">
              <a:lnSpc>
                <a:spcPct val="130000"/>
              </a:lnSpc>
              <a:buNone/>
            </a:pPr>
            <a:r>
              <a:rPr lang="en-US" dirty="0">
                <a:solidFill>
                  <a:schemeClr val="tx1">
                    <a:lumMod val="65000"/>
                    <a:lumOff val="35000"/>
                  </a:schemeClr>
                </a:solidFill>
                <a:latin typeface="Century Gothic"/>
                <a:cs typeface="Century Gothic"/>
              </a:rPr>
              <a:t>All information shared is for educational purposes only. NO part of this presentation may be copied or shared with others. </a:t>
            </a:r>
            <a:r>
              <a:rPr lang="en-US" b="1" dirty="0">
                <a:solidFill>
                  <a:schemeClr val="tx1">
                    <a:lumMod val="65000"/>
                    <a:lumOff val="35000"/>
                  </a:schemeClr>
                </a:solidFill>
                <a:latin typeface="Century Gothic"/>
                <a:cs typeface="Century Gothic"/>
              </a:rPr>
              <a:t>This is copy righted material. </a:t>
            </a:r>
          </a:p>
          <a:p>
            <a:pPr marL="0" indent="0">
              <a:lnSpc>
                <a:spcPct val="130000"/>
              </a:lnSpc>
              <a:buNone/>
            </a:pPr>
            <a:endParaRPr lang="en-US" dirty="0">
              <a:solidFill>
                <a:schemeClr val="tx1">
                  <a:lumMod val="65000"/>
                  <a:lumOff val="35000"/>
                </a:schemeClr>
              </a:solidFill>
              <a:latin typeface="Century Gothic"/>
              <a:cs typeface="Century Gothic"/>
            </a:endParaRPr>
          </a:p>
          <a:p>
            <a:pPr marL="0" indent="0">
              <a:lnSpc>
                <a:spcPct val="130000"/>
              </a:lnSpc>
              <a:buNone/>
            </a:pPr>
            <a:r>
              <a:rPr lang="en-US" dirty="0">
                <a:solidFill>
                  <a:schemeClr val="tx1">
                    <a:lumMod val="65000"/>
                    <a:lumOff val="35000"/>
                  </a:schemeClr>
                </a:solidFill>
                <a:latin typeface="Century Gothic"/>
                <a:cs typeface="Century Gothic"/>
              </a:rPr>
              <a:t>I have no financial disclosures</a:t>
            </a:r>
          </a:p>
        </p:txBody>
      </p:sp>
      <p:sp>
        <p:nvSpPr>
          <p:cNvPr id="6" name="Rectangle 5"/>
          <p:cNvSpPr/>
          <p:nvPr/>
        </p:nvSpPr>
        <p:spPr>
          <a:xfrm>
            <a:off x="3843868" y="6457923"/>
            <a:ext cx="4504267" cy="200055"/>
          </a:xfrm>
          <a:prstGeom prst="rect">
            <a:avLst/>
          </a:prstGeom>
        </p:spPr>
        <p:txBody>
          <a:bodyPr wrap="square">
            <a:spAutoFit/>
          </a:bodyPr>
          <a:lstStyle/>
          <a:p>
            <a:pPr algn="ctr"/>
            <a:r>
              <a:rPr lang="en-US" sz="700" cap="all" spc="0" baseline="0" dirty="0">
                <a:solidFill>
                  <a:srgbClr val="D63E36"/>
                </a:solidFill>
                <a:latin typeface="CenturyGothic"/>
              </a:rPr>
              <a:t>Copyright © 2018 Optimal Terrain Consulting. All Rights Reserved.</a:t>
            </a:r>
            <a:endParaRPr lang="en-US" sz="700" cap="all" spc="0" dirty="0">
              <a:solidFill>
                <a:srgbClr val="D63E36"/>
              </a:solidFill>
            </a:endParaRPr>
          </a:p>
        </p:txBody>
      </p:sp>
      <p:pic>
        <p:nvPicPr>
          <p:cNvPr id="4" name="Picture 3" descr="Asset 1@2x.png"/>
          <p:cNvPicPr>
            <a:picLocks noChangeAspect="1"/>
          </p:cNvPicPr>
          <p:nvPr/>
        </p:nvPicPr>
        <p:blipFill>
          <a:blip r:embed="rId3">
            <a:alphaModFix amt="53000"/>
            <a:extLst>
              <a:ext uri="{28A0092B-C50C-407E-A947-70E740481C1C}">
                <a14:useLocalDpi xmlns:a14="http://schemas.microsoft.com/office/drawing/2010/main"/>
              </a:ext>
            </a:extLst>
          </a:blip>
          <a:stretch>
            <a:fillRect/>
          </a:stretch>
        </p:blipFill>
        <p:spPr>
          <a:xfrm>
            <a:off x="-1032300" y="1984375"/>
            <a:ext cx="5721829" cy="5714676"/>
          </a:xfrm>
          <a:prstGeom prst="rect">
            <a:avLst/>
          </a:prstGeom>
        </p:spPr>
      </p:pic>
    </p:spTree>
    <p:extLst>
      <p:ext uri="{BB962C8B-B14F-4D97-AF65-F5344CB8AC3E}">
        <p14:creationId xmlns:p14="http://schemas.microsoft.com/office/powerpoint/2010/main" val="330449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utterstock_228722404.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p:cNvSpPr/>
          <p:nvPr/>
        </p:nvSpPr>
        <p:spPr>
          <a:xfrm>
            <a:off x="0" y="-1"/>
            <a:ext cx="12192000" cy="6858001"/>
          </a:xfrm>
          <a:prstGeom prst="rect">
            <a:avLst/>
          </a:prstGeom>
          <a:solidFill>
            <a:schemeClr val="tx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292974" y="3706657"/>
            <a:ext cx="11521408" cy="3509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dirty="0">
                <a:solidFill>
                  <a:schemeClr val="bg1"/>
                </a:solidFill>
                <a:latin typeface="Century Gothic"/>
                <a:cs typeface="Century Gothic"/>
              </a:rPr>
              <a:t>“More information is always better than less. When people know the reason things are happening, even if it's bad news, they can adjust their expectations and react accordingly. Keeping people in the dark only serves to stir negative emotions.” </a:t>
            </a:r>
          </a:p>
          <a:p>
            <a:pPr marL="0" indent="0">
              <a:lnSpc>
                <a:spcPct val="120000"/>
              </a:lnSpc>
              <a:buNone/>
            </a:pPr>
            <a:r>
              <a:rPr lang="en-US" sz="1800" b="1" dirty="0">
                <a:solidFill>
                  <a:srgbClr val="F7CDB7"/>
                </a:solidFill>
                <a:latin typeface="Century Gothic"/>
                <a:cs typeface="Century Gothic"/>
              </a:rPr>
              <a:t>- SIMON SINEK</a:t>
            </a:r>
          </a:p>
        </p:txBody>
      </p:sp>
      <p:sp>
        <p:nvSpPr>
          <p:cNvPr id="12" name="Rectangle 11"/>
          <p:cNvSpPr/>
          <p:nvPr/>
        </p:nvSpPr>
        <p:spPr>
          <a:xfrm>
            <a:off x="3843868" y="6481013"/>
            <a:ext cx="4504267" cy="200055"/>
          </a:xfrm>
          <a:prstGeom prst="rect">
            <a:avLst/>
          </a:prstGeom>
        </p:spPr>
        <p:txBody>
          <a:bodyPr wrap="square">
            <a:spAutoFit/>
          </a:bodyPr>
          <a:lstStyle/>
          <a:p>
            <a:pPr algn="ctr"/>
            <a:r>
              <a:rPr lang="en-US" sz="700" cap="all" spc="0" baseline="0" dirty="0">
                <a:solidFill>
                  <a:schemeClr val="bg1"/>
                </a:solidFill>
                <a:latin typeface="CenturyGothic"/>
              </a:rPr>
              <a:t>Copyright © 2018 Optimal Terrain Consulting. All Rights Reserved.</a:t>
            </a:r>
            <a:endParaRPr lang="en-US" sz="700" cap="all" spc="0" dirty="0">
              <a:solidFill>
                <a:schemeClr val="bg1"/>
              </a:solidFill>
            </a:endParaRPr>
          </a:p>
        </p:txBody>
      </p:sp>
    </p:spTree>
    <p:extLst>
      <p:ext uri="{BB962C8B-B14F-4D97-AF65-F5344CB8AC3E}">
        <p14:creationId xmlns:p14="http://schemas.microsoft.com/office/powerpoint/2010/main" val="2187581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12207875" cy="6873875"/>
          </a:xfrm>
          <a:prstGeom prst="rect">
            <a:avLst/>
          </a:prstGeom>
          <a:solidFill>
            <a:srgbClr val="F7CD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17D66"/>
              </a:solidFill>
            </a:endParaRPr>
          </a:p>
        </p:txBody>
      </p:sp>
      <p:grpSp>
        <p:nvGrpSpPr>
          <p:cNvPr id="14" name="Group 13"/>
          <p:cNvGrpSpPr/>
          <p:nvPr/>
        </p:nvGrpSpPr>
        <p:grpSpPr>
          <a:xfrm>
            <a:off x="2656660" y="2591254"/>
            <a:ext cx="3548212" cy="2233970"/>
            <a:chOff x="345391" y="393701"/>
            <a:chExt cx="3548212" cy="2233970"/>
          </a:xfrm>
        </p:grpSpPr>
        <p:sp>
          <p:nvSpPr>
            <p:cNvPr id="7" name="Oval 6"/>
            <p:cNvSpPr/>
            <p:nvPr/>
          </p:nvSpPr>
          <p:spPr>
            <a:xfrm>
              <a:off x="457151" y="393701"/>
              <a:ext cx="3335670" cy="2125642"/>
            </a:xfrm>
            <a:prstGeom prst="ellipse">
              <a:avLst/>
            </a:prstGeom>
            <a:solidFill>
              <a:srgbClr val="E17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345391" y="977799"/>
              <a:ext cx="1242711" cy="693523"/>
            </a:xfrm>
            <a:prstGeom prst="rect">
              <a:avLst/>
            </a:prstGeom>
            <a:noFill/>
          </p:spPr>
          <p:txBody>
            <a:bodyPr wrap="square" rtlCol="0">
              <a:spAutoFit/>
            </a:bodyPr>
            <a:lstStyle/>
            <a:p>
              <a:pPr algn="r">
                <a:lnSpc>
                  <a:spcPct val="80000"/>
                </a:lnSpc>
              </a:pPr>
              <a:r>
                <a:rPr lang="en-US" sz="2800" b="1" dirty="0">
                  <a:solidFill>
                    <a:srgbClr val="782823"/>
                  </a:solidFill>
                  <a:latin typeface="Century Gothic"/>
                  <a:cs typeface="Century Gothic"/>
                </a:rPr>
                <a:t>1</a:t>
              </a:r>
              <a:r>
                <a:rPr lang="en-US" sz="1600" b="1" dirty="0">
                  <a:solidFill>
                    <a:srgbClr val="782823"/>
                  </a:solidFill>
                  <a:latin typeface="Century Gothic"/>
                  <a:cs typeface="Century Gothic"/>
                </a:rPr>
                <a:t>IN</a:t>
              </a:r>
              <a:r>
                <a:rPr lang="en-US" sz="1400" b="1" dirty="0">
                  <a:solidFill>
                    <a:srgbClr val="782823"/>
                  </a:solidFill>
                  <a:latin typeface="Century Gothic"/>
                  <a:cs typeface="Century Gothic"/>
                </a:rPr>
                <a:t> </a:t>
              </a:r>
              <a:r>
                <a:rPr lang="en-US" sz="2800" b="1" dirty="0">
                  <a:solidFill>
                    <a:srgbClr val="782823"/>
                  </a:solidFill>
                  <a:latin typeface="Century Gothic"/>
                  <a:cs typeface="Century Gothic"/>
                </a:rPr>
                <a:t>2 </a:t>
              </a:r>
            </a:p>
            <a:p>
              <a:pPr algn="r">
                <a:lnSpc>
                  <a:spcPct val="80000"/>
                </a:lnSpc>
              </a:pPr>
              <a:r>
                <a:rPr lang="en-US" b="1" spc="300" dirty="0">
                  <a:solidFill>
                    <a:srgbClr val="782823"/>
                  </a:solidFill>
                  <a:latin typeface="Century Gothic"/>
                  <a:cs typeface="Century Gothic"/>
                </a:rPr>
                <a:t>MEN</a:t>
              </a:r>
            </a:p>
          </p:txBody>
        </p:sp>
        <p:pic>
          <p:nvPicPr>
            <p:cNvPr id="10" name="Picture 9" descr="man@2x.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37301" y="640734"/>
              <a:ext cx="471627" cy="959784"/>
            </a:xfrm>
            <a:prstGeom prst="rect">
              <a:avLst/>
            </a:prstGeom>
          </p:spPr>
        </p:pic>
        <p:pic>
          <p:nvPicPr>
            <p:cNvPr id="11" name="Picture 10" descr="woman@2x.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14535" y="657861"/>
              <a:ext cx="470787" cy="942657"/>
            </a:xfrm>
            <a:prstGeom prst="rect">
              <a:avLst/>
            </a:prstGeom>
          </p:spPr>
        </p:pic>
        <p:sp>
          <p:nvSpPr>
            <p:cNvPr id="12" name="TextBox 11"/>
            <p:cNvSpPr txBox="1"/>
            <p:nvPr/>
          </p:nvSpPr>
          <p:spPr>
            <a:xfrm>
              <a:off x="2405247" y="977799"/>
              <a:ext cx="1488356" cy="693523"/>
            </a:xfrm>
            <a:prstGeom prst="rect">
              <a:avLst/>
            </a:prstGeom>
            <a:noFill/>
          </p:spPr>
          <p:txBody>
            <a:bodyPr wrap="square" rtlCol="0">
              <a:spAutoFit/>
            </a:bodyPr>
            <a:lstStyle/>
            <a:p>
              <a:pPr>
                <a:lnSpc>
                  <a:spcPct val="80000"/>
                </a:lnSpc>
              </a:pPr>
              <a:r>
                <a:rPr lang="en-US" sz="2800" b="1" dirty="0">
                  <a:solidFill>
                    <a:srgbClr val="782823"/>
                  </a:solidFill>
                  <a:latin typeface="Century Gothic"/>
                  <a:cs typeface="Century Gothic"/>
                </a:rPr>
                <a:t>1</a:t>
              </a:r>
              <a:r>
                <a:rPr lang="en-US" sz="1600" b="1" dirty="0">
                  <a:solidFill>
                    <a:srgbClr val="782823"/>
                  </a:solidFill>
                  <a:latin typeface="Century Gothic"/>
                  <a:cs typeface="Century Gothic"/>
                </a:rPr>
                <a:t>IN</a:t>
              </a:r>
              <a:r>
                <a:rPr lang="en-US" sz="1400" b="1" dirty="0">
                  <a:solidFill>
                    <a:srgbClr val="782823"/>
                  </a:solidFill>
                  <a:latin typeface="Century Gothic"/>
                  <a:cs typeface="Century Gothic"/>
                </a:rPr>
                <a:t> </a:t>
              </a:r>
              <a:r>
                <a:rPr lang="en-US" sz="2800" b="1" dirty="0">
                  <a:solidFill>
                    <a:srgbClr val="782823"/>
                  </a:solidFill>
                  <a:latin typeface="Century Gothic"/>
                  <a:cs typeface="Century Gothic"/>
                </a:rPr>
                <a:t>2.4 </a:t>
              </a:r>
            </a:p>
            <a:p>
              <a:pPr>
                <a:lnSpc>
                  <a:spcPct val="80000"/>
                </a:lnSpc>
              </a:pPr>
              <a:r>
                <a:rPr lang="en-US" b="1" dirty="0">
                  <a:solidFill>
                    <a:srgbClr val="782823"/>
                  </a:solidFill>
                  <a:latin typeface="Century Gothic"/>
                  <a:cs typeface="Century Gothic"/>
                </a:rPr>
                <a:t>WOMEN</a:t>
              </a:r>
            </a:p>
          </p:txBody>
        </p:sp>
        <p:sp>
          <p:nvSpPr>
            <p:cNvPr id="13" name="TextBox 12"/>
            <p:cNvSpPr txBox="1"/>
            <p:nvPr/>
          </p:nvSpPr>
          <p:spPr>
            <a:xfrm>
              <a:off x="968341" y="1704341"/>
              <a:ext cx="2316480" cy="923330"/>
            </a:xfrm>
            <a:prstGeom prst="rect">
              <a:avLst/>
            </a:prstGeom>
            <a:noFill/>
          </p:spPr>
          <p:txBody>
            <a:bodyPr wrap="square" rtlCol="0">
              <a:spAutoFit/>
            </a:bodyPr>
            <a:lstStyle/>
            <a:p>
              <a:pPr algn="ctr"/>
              <a:r>
                <a:rPr lang="en-US" dirty="0">
                  <a:solidFill>
                    <a:srgbClr val="782823"/>
                  </a:solidFill>
                  <a:latin typeface="Century Gothic"/>
                  <a:cs typeface="Century Gothic"/>
                </a:rPr>
                <a:t>will have cancer in their lifetime</a:t>
              </a:r>
            </a:p>
            <a:p>
              <a:endParaRPr lang="en-US" dirty="0"/>
            </a:p>
          </p:txBody>
        </p:sp>
      </p:grpSp>
      <p:grpSp>
        <p:nvGrpSpPr>
          <p:cNvPr id="18" name="Group 17"/>
          <p:cNvGrpSpPr/>
          <p:nvPr/>
        </p:nvGrpSpPr>
        <p:grpSpPr>
          <a:xfrm>
            <a:off x="9061639" y="1391500"/>
            <a:ext cx="2644139" cy="2644139"/>
            <a:chOff x="9245600" y="393701"/>
            <a:chExt cx="2644139" cy="2644139"/>
          </a:xfrm>
        </p:grpSpPr>
        <p:sp>
          <p:nvSpPr>
            <p:cNvPr id="15" name="Oval 14"/>
            <p:cNvSpPr/>
            <p:nvPr/>
          </p:nvSpPr>
          <p:spPr>
            <a:xfrm>
              <a:off x="9245600" y="393701"/>
              <a:ext cx="2644139" cy="2644139"/>
            </a:xfrm>
            <a:prstGeom prst="ellipse">
              <a:avLst/>
            </a:prstGeom>
            <a:solidFill>
              <a:srgbClr val="7828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82823"/>
                </a:solidFill>
              </a:endParaRPr>
            </a:p>
          </p:txBody>
        </p:sp>
        <p:sp>
          <p:nvSpPr>
            <p:cNvPr id="16" name="TextBox 15"/>
            <p:cNvSpPr txBox="1"/>
            <p:nvPr/>
          </p:nvSpPr>
          <p:spPr>
            <a:xfrm>
              <a:off x="9535160" y="709891"/>
              <a:ext cx="2057400" cy="1200329"/>
            </a:xfrm>
            <a:prstGeom prst="rect">
              <a:avLst/>
            </a:prstGeom>
            <a:noFill/>
          </p:spPr>
          <p:txBody>
            <a:bodyPr wrap="square" rtlCol="0">
              <a:spAutoFit/>
            </a:bodyPr>
            <a:lstStyle/>
            <a:p>
              <a:pPr algn="ctr"/>
              <a:r>
                <a:rPr lang="en-US" sz="7200" b="1" dirty="0">
                  <a:solidFill>
                    <a:srgbClr val="DE6562"/>
                  </a:solidFill>
                  <a:latin typeface="Century Gothic"/>
                  <a:cs typeface="Century Gothic"/>
                </a:rPr>
                <a:t>70%</a:t>
              </a:r>
            </a:p>
          </p:txBody>
        </p:sp>
        <p:sp>
          <p:nvSpPr>
            <p:cNvPr id="17" name="TextBox 16"/>
            <p:cNvSpPr txBox="1"/>
            <p:nvPr/>
          </p:nvSpPr>
          <p:spPr>
            <a:xfrm>
              <a:off x="9448801" y="1828940"/>
              <a:ext cx="2245360" cy="1107996"/>
            </a:xfrm>
            <a:prstGeom prst="rect">
              <a:avLst/>
            </a:prstGeom>
            <a:noFill/>
          </p:spPr>
          <p:txBody>
            <a:bodyPr wrap="square" rtlCol="0">
              <a:spAutoFit/>
            </a:bodyPr>
            <a:lstStyle/>
            <a:p>
              <a:pPr algn="ctr"/>
              <a:r>
                <a:rPr lang="en-US" sz="1600" dirty="0">
                  <a:solidFill>
                    <a:srgbClr val="F7CDB7"/>
                  </a:solidFill>
                  <a:latin typeface="Century Gothic"/>
                  <a:cs typeface="Century Gothic"/>
                </a:rPr>
                <a:t>chance of recurrence after initial diagnosis</a:t>
              </a:r>
            </a:p>
            <a:p>
              <a:pPr algn="ctr"/>
              <a:endParaRPr lang="en-US" sz="1600" dirty="0">
                <a:solidFill>
                  <a:srgbClr val="F7CDB7"/>
                </a:solidFill>
                <a:latin typeface="Century Gothic"/>
                <a:cs typeface="Century Gothic"/>
              </a:endParaRPr>
            </a:p>
          </p:txBody>
        </p:sp>
      </p:grpSp>
      <p:sp>
        <p:nvSpPr>
          <p:cNvPr id="19" name="TextBox 18"/>
          <p:cNvSpPr txBox="1"/>
          <p:nvPr/>
        </p:nvSpPr>
        <p:spPr>
          <a:xfrm>
            <a:off x="4145280" y="3667760"/>
            <a:ext cx="2184400" cy="369332"/>
          </a:xfrm>
          <a:prstGeom prst="rect">
            <a:avLst/>
          </a:prstGeom>
          <a:noFill/>
        </p:spPr>
        <p:txBody>
          <a:bodyPr wrap="square" rtlCol="0">
            <a:spAutoFit/>
          </a:bodyPr>
          <a:lstStyle/>
          <a:p>
            <a:endParaRPr lang="en-US" dirty="0"/>
          </a:p>
        </p:txBody>
      </p:sp>
      <p:sp>
        <p:nvSpPr>
          <p:cNvPr id="20" name="TextBox 19"/>
          <p:cNvSpPr txBox="1"/>
          <p:nvPr/>
        </p:nvSpPr>
        <p:spPr>
          <a:xfrm>
            <a:off x="345391" y="4914087"/>
            <a:ext cx="2743200" cy="369332"/>
          </a:xfrm>
          <a:prstGeom prst="rect">
            <a:avLst/>
          </a:prstGeom>
          <a:noFill/>
        </p:spPr>
        <p:txBody>
          <a:bodyPr wrap="square" rtlCol="0">
            <a:spAutoFit/>
          </a:bodyPr>
          <a:lstStyle/>
          <a:p>
            <a:endParaRPr lang="en-US" dirty="0"/>
          </a:p>
        </p:txBody>
      </p:sp>
      <p:grpSp>
        <p:nvGrpSpPr>
          <p:cNvPr id="23" name="Group 22"/>
          <p:cNvGrpSpPr/>
          <p:nvPr/>
        </p:nvGrpSpPr>
        <p:grpSpPr>
          <a:xfrm>
            <a:off x="894031" y="4370008"/>
            <a:ext cx="2644139" cy="2244546"/>
            <a:chOff x="9245600" y="405670"/>
            <a:chExt cx="2644139" cy="2644139"/>
          </a:xfrm>
        </p:grpSpPr>
        <p:sp>
          <p:nvSpPr>
            <p:cNvPr id="24" name="Oval 23"/>
            <p:cNvSpPr/>
            <p:nvPr/>
          </p:nvSpPr>
          <p:spPr>
            <a:xfrm>
              <a:off x="9245600" y="405670"/>
              <a:ext cx="2644139" cy="2644139"/>
            </a:xfrm>
            <a:prstGeom prst="ellipse">
              <a:avLst/>
            </a:prstGeom>
            <a:solidFill>
              <a:srgbClr val="7828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82823"/>
                </a:solidFill>
              </a:endParaRPr>
            </a:p>
          </p:txBody>
        </p:sp>
        <p:sp>
          <p:nvSpPr>
            <p:cNvPr id="25" name="TextBox 24"/>
            <p:cNvSpPr txBox="1"/>
            <p:nvPr/>
          </p:nvSpPr>
          <p:spPr>
            <a:xfrm>
              <a:off x="9535160" y="610101"/>
              <a:ext cx="2057400" cy="1200328"/>
            </a:xfrm>
            <a:prstGeom prst="rect">
              <a:avLst/>
            </a:prstGeom>
            <a:noFill/>
          </p:spPr>
          <p:txBody>
            <a:bodyPr wrap="square" rtlCol="0">
              <a:spAutoFit/>
            </a:bodyPr>
            <a:lstStyle/>
            <a:p>
              <a:pPr algn="ctr"/>
              <a:r>
                <a:rPr lang="en-US" sz="7200" b="1" dirty="0">
                  <a:solidFill>
                    <a:srgbClr val="DE6562"/>
                  </a:solidFill>
                  <a:latin typeface="Century Gothic"/>
                  <a:cs typeface="Century Gothic"/>
                </a:rPr>
                <a:t>1</a:t>
              </a:r>
              <a:r>
                <a:rPr lang="en-US" sz="3600" b="1" dirty="0">
                  <a:solidFill>
                    <a:srgbClr val="DE6562"/>
                  </a:solidFill>
                  <a:latin typeface="Century Gothic"/>
                  <a:cs typeface="Century Gothic"/>
                </a:rPr>
                <a:t> IN </a:t>
              </a:r>
              <a:r>
                <a:rPr lang="en-US" sz="7200" b="1" dirty="0">
                  <a:solidFill>
                    <a:srgbClr val="DE6562"/>
                  </a:solidFill>
                  <a:latin typeface="Century Gothic"/>
                  <a:cs typeface="Century Gothic"/>
                </a:rPr>
                <a:t>8</a:t>
              </a:r>
            </a:p>
          </p:txBody>
        </p:sp>
        <p:sp>
          <p:nvSpPr>
            <p:cNvPr id="26" name="TextBox 25"/>
            <p:cNvSpPr txBox="1"/>
            <p:nvPr/>
          </p:nvSpPr>
          <p:spPr>
            <a:xfrm>
              <a:off x="9448801" y="1924690"/>
              <a:ext cx="2245360" cy="830998"/>
            </a:xfrm>
            <a:prstGeom prst="rect">
              <a:avLst/>
            </a:prstGeom>
            <a:noFill/>
          </p:spPr>
          <p:txBody>
            <a:bodyPr wrap="square" rtlCol="0">
              <a:spAutoFit/>
            </a:bodyPr>
            <a:lstStyle/>
            <a:p>
              <a:pPr algn="ctr"/>
              <a:r>
                <a:rPr lang="en-US" sz="1600" dirty="0">
                  <a:solidFill>
                    <a:srgbClr val="F7CDB7"/>
                  </a:solidFill>
                  <a:latin typeface="Century Gothic"/>
                  <a:cs typeface="Century Gothic"/>
                </a:rPr>
                <a:t>US women will have breast cancer</a:t>
              </a:r>
            </a:p>
            <a:p>
              <a:pPr algn="ctr"/>
              <a:endParaRPr lang="en-US" sz="1600" dirty="0">
                <a:solidFill>
                  <a:srgbClr val="F7CDB7"/>
                </a:solidFill>
                <a:latin typeface="Century Gothic"/>
                <a:cs typeface="Century Gothic"/>
              </a:endParaRPr>
            </a:p>
          </p:txBody>
        </p:sp>
      </p:grpSp>
      <p:grpSp>
        <p:nvGrpSpPr>
          <p:cNvPr id="41" name="Group 40"/>
          <p:cNvGrpSpPr/>
          <p:nvPr/>
        </p:nvGrpSpPr>
        <p:grpSpPr>
          <a:xfrm>
            <a:off x="4325804" y="515065"/>
            <a:ext cx="4843830" cy="2151292"/>
            <a:chOff x="3685543" y="2523893"/>
            <a:chExt cx="4107179" cy="2670646"/>
          </a:xfrm>
        </p:grpSpPr>
        <p:sp>
          <p:nvSpPr>
            <p:cNvPr id="28" name="Oval 27"/>
            <p:cNvSpPr/>
            <p:nvPr/>
          </p:nvSpPr>
          <p:spPr>
            <a:xfrm>
              <a:off x="3685543" y="2523893"/>
              <a:ext cx="4107179" cy="2560744"/>
            </a:xfrm>
            <a:prstGeom prst="ellipse">
              <a:avLst/>
            </a:prstGeom>
            <a:solidFill>
              <a:srgbClr val="D63E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53B81"/>
                </a:solidFill>
              </a:endParaRPr>
            </a:p>
          </p:txBody>
        </p:sp>
        <p:sp>
          <p:nvSpPr>
            <p:cNvPr id="29" name="TextBox 28"/>
            <p:cNvSpPr txBox="1"/>
            <p:nvPr/>
          </p:nvSpPr>
          <p:spPr>
            <a:xfrm>
              <a:off x="4135318" y="2600698"/>
              <a:ext cx="3195789" cy="1200329"/>
            </a:xfrm>
            <a:prstGeom prst="rect">
              <a:avLst/>
            </a:prstGeom>
            <a:noFill/>
          </p:spPr>
          <p:txBody>
            <a:bodyPr wrap="square" rtlCol="0">
              <a:spAutoFit/>
            </a:bodyPr>
            <a:lstStyle/>
            <a:p>
              <a:pPr algn="ctr"/>
              <a:r>
                <a:rPr lang="en-US" sz="7200" b="1" dirty="0">
                  <a:solidFill>
                    <a:srgbClr val="F7CDB7"/>
                  </a:solidFill>
                  <a:latin typeface="Century Gothic"/>
                  <a:cs typeface="Century Gothic"/>
                </a:rPr>
                <a:t>300%</a:t>
              </a:r>
            </a:p>
          </p:txBody>
        </p:sp>
        <p:sp>
          <p:nvSpPr>
            <p:cNvPr id="30" name="TextBox 29"/>
            <p:cNvSpPr txBox="1"/>
            <p:nvPr/>
          </p:nvSpPr>
          <p:spPr>
            <a:xfrm>
              <a:off x="4001176" y="3871100"/>
              <a:ext cx="3487750" cy="1323439"/>
            </a:xfrm>
            <a:prstGeom prst="rect">
              <a:avLst/>
            </a:prstGeom>
            <a:noFill/>
          </p:spPr>
          <p:txBody>
            <a:bodyPr wrap="square" rtlCol="0">
              <a:spAutoFit/>
            </a:bodyPr>
            <a:lstStyle/>
            <a:p>
              <a:pPr algn="ctr"/>
              <a:r>
                <a:rPr lang="en-US" sz="1600" dirty="0">
                  <a:solidFill>
                    <a:srgbClr val="F7CDB7"/>
                  </a:solidFill>
                  <a:latin typeface="Century Gothic"/>
                  <a:cs typeface="Century Gothic"/>
                </a:rPr>
                <a:t>increase since the 1970’s on secondary cancers (likely thanks to initial treatment)</a:t>
              </a:r>
            </a:p>
            <a:p>
              <a:pPr algn="ctr"/>
              <a:endParaRPr lang="en-US" sz="1600" dirty="0">
                <a:solidFill>
                  <a:srgbClr val="F7CDB7"/>
                </a:solidFill>
                <a:latin typeface="Century Gothic"/>
                <a:cs typeface="Century Gothic"/>
              </a:endParaRPr>
            </a:p>
            <a:p>
              <a:pPr algn="ctr"/>
              <a:endParaRPr lang="en-US" sz="1600" dirty="0">
                <a:solidFill>
                  <a:srgbClr val="F7CDB7"/>
                </a:solidFill>
                <a:latin typeface="Century Gothic"/>
                <a:cs typeface="Century Gothic"/>
              </a:endParaRPr>
            </a:p>
          </p:txBody>
        </p:sp>
      </p:grpSp>
      <p:grpSp>
        <p:nvGrpSpPr>
          <p:cNvPr id="40" name="Group 39"/>
          <p:cNvGrpSpPr/>
          <p:nvPr/>
        </p:nvGrpSpPr>
        <p:grpSpPr>
          <a:xfrm>
            <a:off x="6095416" y="3061355"/>
            <a:ext cx="2285016" cy="3198525"/>
            <a:chOff x="8364746" y="3203148"/>
            <a:chExt cx="2285016" cy="3198525"/>
          </a:xfrm>
        </p:grpSpPr>
        <p:grpSp>
          <p:nvGrpSpPr>
            <p:cNvPr id="31" name="Group 30"/>
            <p:cNvGrpSpPr/>
            <p:nvPr/>
          </p:nvGrpSpPr>
          <p:grpSpPr>
            <a:xfrm>
              <a:off x="8364746" y="3203148"/>
              <a:ext cx="2285016" cy="3198525"/>
              <a:chOff x="457151" y="393701"/>
              <a:chExt cx="3335670" cy="2125642"/>
            </a:xfrm>
          </p:grpSpPr>
          <p:sp>
            <p:nvSpPr>
              <p:cNvPr id="32" name="Oval 31"/>
              <p:cNvSpPr/>
              <p:nvPr/>
            </p:nvSpPr>
            <p:spPr>
              <a:xfrm>
                <a:off x="457151" y="393701"/>
                <a:ext cx="3335670" cy="2125642"/>
              </a:xfrm>
              <a:prstGeom prst="ellipse">
                <a:avLst/>
              </a:prstGeom>
              <a:solidFill>
                <a:srgbClr val="DA50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a:off x="687773" y="1150956"/>
                <a:ext cx="2926237" cy="1349957"/>
              </a:xfrm>
              <a:prstGeom prst="rect">
                <a:avLst/>
              </a:prstGeom>
              <a:noFill/>
            </p:spPr>
            <p:txBody>
              <a:bodyPr wrap="square" rtlCol="0">
                <a:spAutoFit/>
              </a:bodyPr>
              <a:lstStyle/>
              <a:p>
                <a:pPr algn="ctr"/>
                <a:endParaRPr lang="en-US" dirty="0">
                  <a:solidFill>
                    <a:srgbClr val="F7CDB7"/>
                  </a:solidFill>
                  <a:latin typeface="Century Gothic"/>
                  <a:cs typeface="Century Gothic"/>
                </a:endParaRPr>
              </a:p>
              <a:p>
                <a:pPr algn="ctr"/>
                <a:r>
                  <a:rPr lang="en-US" dirty="0">
                    <a:solidFill>
                      <a:srgbClr val="F7CDB7"/>
                    </a:solidFill>
                    <a:latin typeface="Century Gothic"/>
                    <a:cs typeface="Century Gothic"/>
                  </a:rPr>
                  <a:t>of all men 50-60 years old have microscopic prostate </a:t>
                </a:r>
              </a:p>
              <a:p>
                <a:pPr algn="ctr"/>
                <a:r>
                  <a:rPr lang="en-US" dirty="0">
                    <a:solidFill>
                      <a:srgbClr val="F7CDB7"/>
                    </a:solidFill>
                    <a:latin typeface="Century Gothic"/>
                    <a:cs typeface="Century Gothic"/>
                  </a:rPr>
                  <a:t>tumors</a:t>
                </a:r>
              </a:p>
              <a:p>
                <a:pPr algn="ctr"/>
                <a:endParaRPr lang="en-US" dirty="0">
                  <a:solidFill>
                    <a:srgbClr val="782823"/>
                  </a:solidFill>
                  <a:latin typeface="Century Gothic"/>
                  <a:cs typeface="Century Gothic"/>
                </a:endParaRPr>
              </a:p>
            </p:txBody>
          </p:sp>
        </p:grpSp>
        <p:sp>
          <p:nvSpPr>
            <p:cNvPr id="39" name="TextBox 38"/>
            <p:cNvSpPr txBox="1"/>
            <p:nvPr/>
          </p:nvSpPr>
          <p:spPr>
            <a:xfrm>
              <a:off x="8492248" y="3697347"/>
              <a:ext cx="2057400" cy="923330"/>
            </a:xfrm>
            <a:prstGeom prst="rect">
              <a:avLst/>
            </a:prstGeom>
            <a:noFill/>
          </p:spPr>
          <p:txBody>
            <a:bodyPr wrap="square" rtlCol="0">
              <a:spAutoFit/>
            </a:bodyPr>
            <a:lstStyle/>
            <a:p>
              <a:pPr algn="ctr"/>
              <a:r>
                <a:rPr lang="en-US" sz="5400" b="1" dirty="0">
                  <a:solidFill>
                    <a:srgbClr val="782823"/>
                  </a:solidFill>
                  <a:latin typeface="Century Gothic"/>
                  <a:cs typeface="Century Gothic"/>
                </a:rPr>
                <a:t>50%</a:t>
              </a:r>
            </a:p>
          </p:txBody>
        </p:sp>
      </p:grpSp>
      <p:grpSp>
        <p:nvGrpSpPr>
          <p:cNvPr id="42" name="Group 41"/>
          <p:cNvGrpSpPr/>
          <p:nvPr/>
        </p:nvGrpSpPr>
        <p:grpSpPr>
          <a:xfrm>
            <a:off x="8457982" y="4336150"/>
            <a:ext cx="3431757" cy="2200622"/>
            <a:chOff x="8364745" y="3203149"/>
            <a:chExt cx="2285016" cy="3198526"/>
          </a:xfrm>
        </p:grpSpPr>
        <p:grpSp>
          <p:nvGrpSpPr>
            <p:cNvPr id="43" name="Group 42"/>
            <p:cNvGrpSpPr/>
            <p:nvPr/>
          </p:nvGrpSpPr>
          <p:grpSpPr>
            <a:xfrm>
              <a:off x="8364745" y="3203149"/>
              <a:ext cx="2285016" cy="3198526"/>
              <a:chOff x="457150" y="393702"/>
              <a:chExt cx="3335670" cy="2125643"/>
            </a:xfrm>
          </p:grpSpPr>
          <p:sp>
            <p:nvSpPr>
              <p:cNvPr id="45" name="Oval 44"/>
              <p:cNvSpPr/>
              <p:nvPr/>
            </p:nvSpPr>
            <p:spPr>
              <a:xfrm>
                <a:off x="457150" y="393702"/>
                <a:ext cx="3335670" cy="2125643"/>
              </a:xfrm>
              <a:prstGeom prst="ellipse">
                <a:avLst/>
              </a:prstGeom>
              <a:solidFill>
                <a:srgbClr val="E17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53B81"/>
                  </a:solidFill>
                </a:endParaRPr>
              </a:p>
            </p:txBody>
          </p:sp>
          <p:sp>
            <p:nvSpPr>
              <p:cNvPr id="46" name="TextBox 45"/>
              <p:cNvSpPr txBox="1"/>
              <p:nvPr/>
            </p:nvSpPr>
            <p:spPr>
              <a:xfrm>
                <a:off x="687773" y="1092073"/>
                <a:ext cx="2926237" cy="1333561"/>
              </a:xfrm>
              <a:prstGeom prst="rect">
                <a:avLst/>
              </a:prstGeom>
              <a:noFill/>
            </p:spPr>
            <p:txBody>
              <a:bodyPr wrap="square" rtlCol="0">
                <a:spAutoFit/>
              </a:bodyPr>
              <a:lstStyle/>
              <a:p>
                <a:pPr algn="ctr"/>
                <a:endParaRPr lang="en-US" dirty="0">
                  <a:solidFill>
                    <a:srgbClr val="782823"/>
                  </a:solidFill>
                  <a:latin typeface="Century Gothic"/>
                  <a:cs typeface="Century Gothic"/>
                </a:endParaRPr>
              </a:p>
              <a:p>
                <a:pPr algn="ctr"/>
                <a:r>
                  <a:rPr lang="en-US" dirty="0">
                    <a:solidFill>
                      <a:srgbClr val="782823"/>
                    </a:solidFill>
                    <a:latin typeface="Century Gothic"/>
                    <a:cs typeface="Century Gothic"/>
                  </a:rPr>
                  <a:t>of of people over 70 years have microscopic thyroid cancer</a:t>
                </a:r>
              </a:p>
              <a:p>
                <a:pPr algn="ctr"/>
                <a:endParaRPr lang="en-US" dirty="0">
                  <a:solidFill>
                    <a:srgbClr val="782823"/>
                  </a:solidFill>
                  <a:latin typeface="Century Gothic"/>
                  <a:cs typeface="Century Gothic"/>
                </a:endParaRPr>
              </a:p>
            </p:txBody>
          </p:sp>
        </p:grpSp>
        <p:sp>
          <p:nvSpPr>
            <p:cNvPr id="44" name="TextBox 43"/>
            <p:cNvSpPr txBox="1"/>
            <p:nvPr/>
          </p:nvSpPr>
          <p:spPr>
            <a:xfrm>
              <a:off x="8492248" y="3490606"/>
              <a:ext cx="2057400" cy="1342027"/>
            </a:xfrm>
            <a:prstGeom prst="rect">
              <a:avLst/>
            </a:prstGeom>
            <a:noFill/>
          </p:spPr>
          <p:txBody>
            <a:bodyPr wrap="square" rtlCol="0">
              <a:spAutoFit/>
            </a:bodyPr>
            <a:lstStyle/>
            <a:p>
              <a:pPr algn="ctr"/>
              <a:r>
                <a:rPr lang="en-US" sz="5400" b="1" dirty="0">
                  <a:solidFill>
                    <a:srgbClr val="F7CDB7"/>
                  </a:solidFill>
                  <a:latin typeface="Century Gothic"/>
                  <a:cs typeface="Century Gothic"/>
                </a:rPr>
                <a:t>100%</a:t>
              </a:r>
            </a:p>
          </p:txBody>
        </p:sp>
      </p:grpSp>
      <p:grpSp>
        <p:nvGrpSpPr>
          <p:cNvPr id="48" name="Group 47"/>
          <p:cNvGrpSpPr/>
          <p:nvPr/>
        </p:nvGrpSpPr>
        <p:grpSpPr>
          <a:xfrm>
            <a:off x="508402" y="288983"/>
            <a:ext cx="2941012" cy="2898374"/>
            <a:chOff x="8364747" y="3490485"/>
            <a:chExt cx="2285017" cy="2704641"/>
          </a:xfrm>
        </p:grpSpPr>
        <p:grpSp>
          <p:nvGrpSpPr>
            <p:cNvPr id="49" name="Group 48"/>
            <p:cNvGrpSpPr/>
            <p:nvPr/>
          </p:nvGrpSpPr>
          <p:grpSpPr>
            <a:xfrm>
              <a:off x="8364747" y="3490485"/>
              <a:ext cx="2285017" cy="2704641"/>
              <a:chOff x="457154" y="584659"/>
              <a:chExt cx="3335671" cy="1797422"/>
            </a:xfrm>
          </p:grpSpPr>
          <p:sp>
            <p:nvSpPr>
              <p:cNvPr id="51" name="Oval 50"/>
              <p:cNvSpPr/>
              <p:nvPr/>
            </p:nvSpPr>
            <p:spPr>
              <a:xfrm>
                <a:off x="457154" y="584659"/>
                <a:ext cx="3335671" cy="1756730"/>
              </a:xfrm>
              <a:prstGeom prst="ellipse">
                <a:avLst/>
              </a:prstGeom>
              <a:solidFill>
                <a:srgbClr val="E069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53B81"/>
                  </a:solidFill>
                </a:endParaRPr>
              </a:p>
            </p:txBody>
          </p:sp>
          <p:sp>
            <p:nvSpPr>
              <p:cNvPr id="52" name="TextBox 51"/>
              <p:cNvSpPr txBox="1"/>
              <p:nvPr/>
            </p:nvSpPr>
            <p:spPr>
              <a:xfrm>
                <a:off x="687773" y="1542264"/>
                <a:ext cx="2926237" cy="839817"/>
              </a:xfrm>
              <a:prstGeom prst="rect">
                <a:avLst/>
              </a:prstGeom>
              <a:noFill/>
            </p:spPr>
            <p:txBody>
              <a:bodyPr wrap="square" rtlCol="0">
                <a:spAutoFit/>
              </a:bodyPr>
              <a:lstStyle/>
              <a:p>
                <a:pPr algn="ctr"/>
                <a:r>
                  <a:rPr lang="en-US" sz="1600" dirty="0">
                    <a:solidFill>
                      <a:srgbClr val="F7CDB7"/>
                    </a:solidFill>
                    <a:latin typeface="Century Gothic"/>
                    <a:cs typeface="Century Gothic"/>
                  </a:rPr>
                  <a:t>of all women between 40-50 years old have microscopic breast tumors</a:t>
                </a:r>
              </a:p>
              <a:p>
                <a:pPr algn="ctr"/>
                <a:endParaRPr lang="en-US" sz="1600" dirty="0">
                  <a:solidFill>
                    <a:srgbClr val="782823"/>
                  </a:solidFill>
                  <a:latin typeface="Century Gothic"/>
                  <a:cs typeface="Century Gothic"/>
                </a:endParaRPr>
              </a:p>
            </p:txBody>
          </p:sp>
        </p:grpSp>
        <p:sp>
          <p:nvSpPr>
            <p:cNvPr id="50" name="TextBox 49"/>
            <p:cNvSpPr txBox="1"/>
            <p:nvPr/>
          </p:nvSpPr>
          <p:spPr>
            <a:xfrm>
              <a:off x="8563291" y="3733350"/>
              <a:ext cx="2057400" cy="1349860"/>
            </a:xfrm>
            <a:prstGeom prst="rect">
              <a:avLst/>
            </a:prstGeom>
            <a:noFill/>
          </p:spPr>
          <p:txBody>
            <a:bodyPr wrap="square" rtlCol="0">
              <a:spAutoFit/>
            </a:bodyPr>
            <a:lstStyle/>
            <a:p>
              <a:r>
                <a:rPr lang="en-US" sz="8800" b="1" dirty="0">
                  <a:solidFill>
                    <a:srgbClr val="F7CDB7"/>
                  </a:solidFill>
                  <a:latin typeface="Century Gothic"/>
                  <a:cs typeface="Century Gothic"/>
                </a:rPr>
                <a:t>40%</a:t>
              </a:r>
            </a:p>
          </p:txBody>
        </p:sp>
      </p:grpSp>
      <p:sp>
        <p:nvSpPr>
          <p:cNvPr id="53" name="Rectangle 52"/>
          <p:cNvSpPr/>
          <p:nvPr/>
        </p:nvSpPr>
        <p:spPr>
          <a:xfrm>
            <a:off x="3843868" y="6481013"/>
            <a:ext cx="4504267" cy="200055"/>
          </a:xfrm>
          <a:prstGeom prst="rect">
            <a:avLst/>
          </a:prstGeom>
        </p:spPr>
        <p:txBody>
          <a:bodyPr wrap="square">
            <a:spAutoFit/>
          </a:bodyPr>
          <a:lstStyle/>
          <a:p>
            <a:pPr algn="ctr"/>
            <a:r>
              <a:rPr lang="en-US" sz="700" cap="all" spc="0" baseline="0" dirty="0">
                <a:solidFill>
                  <a:srgbClr val="D63E36"/>
                </a:solidFill>
                <a:latin typeface="CenturyGothic"/>
              </a:rPr>
              <a:t>Copyright © 2018 Optimal Terrain Consulting. All Rights Reserved.</a:t>
            </a:r>
            <a:endParaRPr lang="en-US" sz="700" cap="all" spc="0" dirty="0">
              <a:solidFill>
                <a:srgbClr val="D63E36"/>
              </a:solidFill>
            </a:endParaRPr>
          </a:p>
        </p:txBody>
      </p:sp>
    </p:spTree>
    <p:extLst>
      <p:ext uri="{BB962C8B-B14F-4D97-AF65-F5344CB8AC3E}">
        <p14:creationId xmlns:p14="http://schemas.microsoft.com/office/powerpoint/2010/main" val="238140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utterstock_789716206.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Content Placeholder 2"/>
          <p:cNvSpPr txBox="1">
            <a:spLocks/>
          </p:cNvSpPr>
          <p:nvPr/>
        </p:nvSpPr>
        <p:spPr>
          <a:xfrm>
            <a:off x="246309" y="3990153"/>
            <a:ext cx="11529590" cy="1572975"/>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3200" dirty="0">
                <a:solidFill>
                  <a:schemeClr val="bg1"/>
                </a:solidFill>
                <a:latin typeface="Century Gothic"/>
                <a:cs typeface="Century Gothic"/>
              </a:rPr>
              <a:t>“ONE CAN ASCEND TO A HIGHER DEVELOPMENT ONLY BY BRINGING RHYTHM AND REPETITION INTO ONE’S LIFE. RHYTHM HOLDS SWAY IN ALL NATURE.”</a:t>
            </a:r>
          </a:p>
          <a:p>
            <a:pPr marL="0" indent="0" algn="ctr">
              <a:lnSpc>
                <a:spcPct val="120000"/>
              </a:lnSpc>
              <a:buNone/>
            </a:pPr>
            <a:r>
              <a:rPr lang="en-US" sz="1800" b="1" dirty="0">
                <a:solidFill>
                  <a:srgbClr val="F1712A"/>
                </a:solidFill>
                <a:latin typeface="Century Gothic"/>
                <a:cs typeface="Century Gothic"/>
              </a:rPr>
              <a:t>- RUDOLF STEINER</a:t>
            </a:r>
          </a:p>
        </p:txBody>
      </p:sp>
      <p:sp>
        <p:nvSpPr>
          <p:cNvPr id="4" name="Rectangle 3"/>
          <p:cNvSpPr/>
          <p:nvPr/>
        </p:nvSpPr>
        <p:spPr>
          <a:xfrm>
            <a:off x="3843868" y="6457923"/>
            <a:ext cx="4504267" cy="200055"/>
          </a:xfrm>
          <a:prstGeom prst="rect">
            <a:avLst/>
          </a:prstGeom>
        </p:spPr>
        <p:txBody>
          <a:bodyPr wrap="square">
            <a:spAutoFit/>
          </a:bodyPr>
          <a:lstStyle/>
          <a:p>
            <a:pPr algn="ctr"/>
            <a:r>
              <a:rPr lang="en-US" sz="700" cap="all" spc="0" baseline="0" dirty="0">
                <a:solidFill>
                  <a:srgbClr val="FFFFFF"/>
                </a:solidFill>
                <a:latin typeface="CenturyGothic"/>
              </a:rPr>
              <a:t>Copyright © 2018 Optimal Terrain Consulting. All Rights Reserved.</a:t>
            </a:r>
            <a:endParaRPr lang="en-US" sz="700" cap="all" spc="0" dirty="0">
              <a:solidFill>
                <a:srgbClr val="FFFFFF"/>
              </a:solidFill>
            </a:endParaRPr>
          </a:p>
        </p:txBody>
      </p:sp>
    </p:spTree>
    <p:extLst>
      <p:ext uri="{BB962C8B-B14F-4D97-AF65-F5344CB8AC3E}">
        <p14:creationId xmlns:p14="http://schemas.microsoft.com/office/powerpoint/2010/main" val="558705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OPS IN BUCKET_ Final.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2" y="-507846"/>
            <a:ext cx="10706735" cy="7430933"/>
          </a:xfrm>
          <a:prstGeom prst="rect">
            <a:avLst/>
          </a:prstGeom>
        </p:spPr>
      </p:pic>
      <p:sp>
        <p:nvSpPr>
          <p:cNvPr id="133" name="Shape 133"/>
          <p:cNvSpPr/>
          <p:nvPr/>
        </p:nvSpPr>
        <p:spPr>
          <a:xfrm>
            <a:off x="449656" y="-54454"/>
            <a:ext cx="5360595" cy="249920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Autofit/>
          </a:bodyPr>
          <a:lstStyle/>
          <a:p>
            <a:pPr>
              <a:lnSpc>
                <a:spcPct val="120000"/>
              </a:lnSpc>
              <a:defRPr sz="3200" b="1">
                <a:solidFill>
                  <a:srgbClr val="5A4942"/>
                </a:solidFill>
                <a:latin typeface="Century Gothic"/>
                <a:ea typeface="Century Gothic"/>
                <a:cs typeface="Century Gothic"/>
                <a:sym typeface="Century Gothic"/>
              </a:defRPr>
            </a:pPr>
            <a:r>
              <a:rPr lang="en-US" sz="4800" dirty="0"/>
              <a:t>Mitochondrial Mayhem</a:t>
            </a:r>
            <a:endParaRPr sz="4800" dirty="0"/>
          </a:p>
        </p:txBody>
      </p:sp>
      <p:sp>
        <p:nvSpPr>
          <p:cNvPr id="7" name="Rectangle 6"/>
          <p:cNvSpPr/>
          <p:nvPr/>
        </p:nvSpPr>
        <p:spPr>
          <a:xfrm>
            <a:off x="129117" y="6457923"/>
            <a:ext cx="4504267" cy="200055"/>
          </a:xfrm>
          <a:prstGeom prst="rect">
            <a:avLst/>
          </a:prstGeom>
        </p:spPr>
        <p:txBody>
          <a:bodyPr wrap="square">
            <a:spAutoFit/>
          </a:bodyPr>
          <a:lstStyle/>
          <a:p>
            <a:r>
              <a:rPr lang="en-US" sz="700" cap="all" spc="0" baseline="0" dirty="0">
                <a:solidFill>
                  <a:srgbClr val="D63E36"/>
                </a:solidFill>
                <a:latin typeface="CenturyGothic"/>
              </a:rPr>
              <a:t>Copyright © 2018 Optimal Terrain Consulting. All Rights Reserved.</a:t>
            </a:r>
            <a:endParaRPr lang="en-US" sz="700" cap="all" spc="0" dirty="0">
              <a:solidFill>
                <a:srgbClr val="D63E36"/>
              </a:solidFill>
            </a:endParaRPr>
          </a:p>
        </p:txBody>
      </p:sp>
    </p:spTree>
    <p:extLst>
      <p:ext uri="{BB962C8B-B14F-4D97-AF65-F5344CB8AC3E}">
        <p14:creationId xmlns:p14="http://schemas.microsoft.com/office/powerpoint/2010/main" val="211442170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
            <a:ext cx="12192000" cy="6873875"/>
          </a:xfrm>
          <a:prstGeom prst="rect">
            <a:avLst/>
          </a:prstGeom>
          <a:solidFill>
            <a:srgbClr val="E17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1888F07-7AE7-EE43-8BBF-8AC76D209AF6}"/>
              </a:ext>
            </a:extLst>
          </p:cNvPr>
          <p:cNvSpPr>
            <a:spLocks noGrp="1"/>
          </p:cNvSpPr>
          <p:nvPr>
            <p:ph idx="1"/>
          </p:nvPr>
        </p:nvSpPr>
        <p:spPr>
          <a:xfrm>
            <a:off x="427042" y="5349877"/>
            <a:ext cx="7700959" cy="1212851"/>
          </a:xfrm>
        </p:spPr>
        <p:txBody>
          <a:bodyPr>
            <a:normAutofit/>
          </a:bodyPr>
          <a:lstStyle/>
          <a:p>
            <a:pPr>
              <a:lnSpc>
                <a:spcPct val="120000"/>
              </a:lnSpc>
            </a:pPr>
            <a:r>
              <a:rPr lang="en-US" sz="2000" dirty="0">
                <a:solidFill>
                  <a:srgbClr val="FFFFFF"/>
                </a:solidFill>
                <a:latin typeface="Century Gothic"/>
                <a:cs typeface="Century Gothic"/>
              </a:rPr>
              <a:t>Each cell contains </a:t>
            </a:r>
            <a:r>
              <a:rPr lang="en-US" sz="2000" b="1" dirty="0">
                <a:solidFill>
                  <a:srgbClr val="FFFFFF"/>
                </a:solidFill>
                <a:latin typeface="Century Gothic"/>
                <a:cs typeface="Century Gothic"/>
              </a:rPr>
              <a:t>hundreds to several thousand </a:t>
            </a:r>
            <a:r>
              <a:rPr lang="en-US" sz="2000" dirty="0">
                <a:solidFill>
                  <a:srgbClr val="FFFFFF"/>
                </a:solidFill>
                <a:latin typeface="Century Gothic"/>
                <a:cs typeface="Century Gothic"/>
              </a:rPr>
              <a:t>mitochondria depending on what the cells need to do </a:t>
            </a:r>
          </a:p>
        </p:txBody>
      </p:sp>
      <p:sp>
        <p:nvSpPr>
          <p:cNvPr id="4" name="Rectangle 3"/>
          <p:cNvSpPr/>
          <p:nvPr/>
        </p:nvSpPr>
        <p:spPr>
          <a:xfrm>
            <a:off x="3843868" y="6457923"/>
            <a:ext cx="4504267" cy="200055"/>
          </a:xfrm>
          <a:prstGeom prst="rect">
            <a:avLst/>
          </a:prstGeom>
        </p:spPr>
        <p:txBody>
          <a:bodyPr wrap="square">
            <a:spAutoFit/>
          </a:bodyPr>
          <a:lstStyle/>
          <a:p>
            <a:pPr algn="ctr"/>
            <a:r>
              <a:rPr lang="en-US" sz="700" cap="all" spc="0" baseline="0" dirty="0">
                <a:solidFill>
                  <a:srgbClr val="FFFFFF"/>
                </a:solidFill>
                <a:latin typeface="CenturyGothic"/>
              </a:rPr>
              <a:t>Copyright © 2018 Optimal Terrain Consulting. All Rights Reserved.</a:t>
            </a:r>
            <a:endParaRPr lang="en-US" sz="700" cap="all" spc="0" dirty="0">
              <a:solidFill>
                <a:srgbClr val="FFFFFF"/>
              </a:solidFill>
            </a:endParaRPr>
          </a:p>
        </p:txBody>
      </p:sp>
      <p:sp>
        <p:nvSpPr>
          <p:cNvPr id="5" name="Rectangle 4"/>
          <p:cNvSpPr/>
          <p:nvPr/>
        </p:nvSpPr>
        <p:spPr>
          <a:xfrm rot="2785337">
            <a:off x="-694048" y="-3759570"/>
            <a:ext cx="3928096" cy="9434704"/>
          </a:xfrm>
          <a:prstGeom prst="rect">
            <a:avLst/>
          </a:prstGeom>
          <a:solidFill>
            <a:srgbClr val="DA50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rot="18990263">
            <a:off x="-1522268" y="-222259"/>
            <a:ext cx="5868607" cy="31962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b="1" dirty="0">
                <a:solidFill>
                  <a:schemeClr val="bg1"/>
                </a:solidFill>
                <a:latin typeface="Century Gothic"/>
                <a:cs typeface="Century Gothic"/>
              </a:rPr>
              <a:t>THE</a:t>
            </a:r>
          </a:p>
          <a:p>
            <a:pPr algn="ctr">
              <a:lnSpc>
                <a:spcPct val="100000"/>
              </a:lnSpc>
            </a:pPr>
            <a:r>
              <a:rPr lang="en-US" sz="5400" b="1" dirty="0">
                <a:solidFill>
                  <a:schemeClr val="bg1"/>
                </a:solidFill>
                <a:latin typeface="Century Gothic"/>
                <a:cs typeface="Century Gothic"/>
              </a:rPr>
              <a:t>MIGHTY </a:t>
            </a:r>
          </a:p>
          <a:p>
            <a:pPr algn="ctr">
              <a:lnSpc>
                <a:spcPct val="100000"/>
              </a:lnSpc>
            </a:pPr>
            <a:r>
              <a:rPr lang="en-US" b="1" dirty="0">
                <a:solidFill>
                  <a:schemeClr val="bg1"/>
                </a:solidFill>
                <a:latin typeface="Century Gothic"/>
                <a:cs typeface="Century Gothic"/>
              </a:rPr>
              <a:t>MITOCHONDRIA</a:t>
            </a:r>
          </a:p>
        </p:txBody>
      </p:sp>
      <p:sp>
        <p:nvSpPr>
          <p:cNvPr id="10" name="Rectangle 9"/>
          <p:cNvSpPr/>
          <p:nvPr/>
        </p:nvSpPr>
        <p:spPr>
          <a:xfrm>
            <a:off x="4857751" y="383304"/>
            <a:ext cx="6985000" cy="1190069"/>
          </a:xfrm>
          <a:prstGeom prst="rect">
            <a:avLst/>
          </a:prstGeom>
        </p:spPr>
        <p:txBody>
          <a:bodyPr wrap="square">
            <a:spAutoFit/>
          </a:bodyPr>
          <a:lstStyle/>
          <a:p>
            <a:pPr marL="285750" indent="-285750">
              <a:lnSpc>
                <a:spcPct val="120000"/>
              </a:lnSpc>
              <a:buFont typeface="Arial"/>
              <a:buChar char="•"/>
            </a:pPr>
            <a:r>
              <a:rPr lang="en-US" sz="2000" dirty="0">
                <a:solidFill>
                  <a:srgbClr val="FFFFFF"/>
                </a:solidFill>
                <a:latin typeface="Century Gothic"/>
                <a:cs typeface="Century Gothic"/>
              </a:rPr>
              <a:t>These organelles use nutrients from </a:t>
            </a:r>
            <a:r>
              <a:rPr lang="en-US" sz="2000" b="1" dirty="0">
                <a:solidFill>
                  <a:srgbClr val="FFFFFF"/>
                </a:solidFill>
                <a:latin typeface="Century Gothic"/>
                <a:cs typeface="Century Gothic"/>
              </a:rPr>
              <a:t>air</a:t>
            </a:r>
            <a:r>
              <a:rPr lang="en-US" sz="2000" dirty="0">
                <a:solidFill>
                  <a:srgbClr val="FFFFFF"/>
                </a:solidFill>
                <a:latin typeface="Century Gothic"/>
                <a:cs typeface="Century Gothic"/>
              </a:rPr>
              <a:t> (oxygen), </a:t>
            </a:r>
            <a:r>
              <a:rPr lang="en-US" sz="2000" b="1" dirty="0">
                <a:solidFill>
                  <a:srgbClr val="FFFFFF"/>
                </a:solidFill>
                <a:latin typeface="Century Gothic"/>
                <a:cs typeface="Century Gothic"/>
              </a:rPr>
              <a:t>sun</a:t>
            </a:r>
            <a:r>
              <a:rPr lang="en-US" sz="2000" dirty="0">
                <a:solidFill>
                  <a:srgbClr val="FFFFFF"/>
                </a:solidFill>
                <a:latin typeface="Century Gothic"/>
                <a:cs typeface="Century Gothic"/>
              </a:rPr>
              <a:t>, </a:t>
            </a:r>
            <a:r>
              <a:rPr lang="en-US" sz="2000" b="1" dirty="0">
                <a:solidFill>
                  <a:srgbClr val="FFFFFF"/>
                </a:solidFill>
                <a:latin typeface="Century Gothic"/>
                <a:cs typeface="Century Gothic"/>
              </a:rPr>
              <a:t>water, soil</a:t>
            </a:r>
            <a:r>
              <a:rPr lang="en-US" sz="2000" dirty="0">
                <a:solidFill>
                  <a:srgbClr val="FFFFFF"/>
                </a:solidFill>
                <a:latin typeface="Century Gothic"/>
                <a:cs typeface="Century Gothic"/>
              </a:rPr>
              <a:t>, (food) to produce energy that keep us alive</a:t>
            </a:r>
          </a:p>
        </p:txBody>
      </p:sp>
      <p:sp>
        <p:nvSpPr>
          <p:cNvPr id="11" name="Rectangle 10"/>
          <p:cNvSpPr/>
          <p:nvPr/>
        </p:nvSpPr>
        <p:spPr>
          <a:xfrm>
            <a:off x="7443793" y="1569761"/>
            <a:ext cx="4160113" cy="451406"/>
          </a:xfrm>
          <a:prstGeom prst="rect">
            <a:avLst/>
          </a:prstGeom>
        </p:spPr>
        <p:txBody>
          <a:bodyPr wrap="none">
            <a:spAutoFit/>
          </a:bodyPr>
          <a:lstStyle/>
          <a:p>
            <a:pPr marL="285750" indent="-285750">
              <a:lnSpc>
                <a:spcPct val="120000"/>
              </a:lnSpc>
              <a:buFont typeface="Arial"/>
              <a:buChar char="•"/>
            </a:pPr>
            <a:r>
              <a:rPr lang="en-US" sz="2000" dirty="0">
                <a:solidFill>
                  <a:srgbClr val="FFFFFF"/>
                </a:solidFill>
                <a:latin typeface="Century Gothic"/>
                <a:cs typeface="Century Gothic"/>
              </a:rPr>
              <a:t>They originated from bacteria</a:t>
            </a:r>
          </a:p>
        </p:txBody>
      </p:sp>
      <p:sp>
        <p:nvSpPr>
          <p:cNvPr id="12" name="Rectangle 11"/>
          <p:cNvSpPr/>
          <p:nvPr/>
        </p:nvSpPr>
        <p:spPr>
          <a:xfrm>
            <a:off x="2021436" y="2923094"/>
            <a:ext cx="8008043" cy="820738"/>
          </a:xfrm>
          <a:prstGeom prst="rect">
            <a:avLst/>
          </a:prstGeom>
        </p:spPr>
        <p:txBody>
          <a:bodyPr wrap="square">
            <a:spAutoFit/>
          </a:bodyPr>
          <a:lstStyle/>
          <a:p>
            <a:pPr marL="342900" indent="-342900">
              <a:lnSpc>
                <a:spcPct val="120000"/>
              </a:lnSpc>
              <a:buFont typeface="Arial"/>
              <a:buChar char="•"/>
            </a:pPr>
            <a:r>
              <a:rPr lang="en-US" sz="2000" dirty="0">
                <a:solidFill>
                  <a:srgbClr val="FFFFFF"/>
                </a:solidFill>
                <a:latin typeface="Century Gothic"/>
                <a:cs typeface="Century Gothic"/>
              </a:rPr>
              <a:t>By weight up to </a:t>
            </a:r>
            <a:r>
              <a:rPr lang="en-US" sz="2000" b="1" dirty="0">
                <a:solidFill>
                  <a:srgbClr val="FFFFFF"/>
                </a:solidFill>
                <a:latin typeface="Century Gothic"/>
                <a:cs typeface="Century Gothic"/>
              </a:rPr>
              <a:t>10% of the body is mitochondria</a:t>
            </a:r>
            <a:r>
              <a:rPr lang="en-US" sz="2000" dirty="0">
                <a:solidFill>
                  <a:srgbClr val="FFFFFF"/>
                </a:solidFill>
                <a:latin typeface="Century Gothic"/>
                <a:cs typeface="Century Gothic"/>
              </a:rPr>
              <a:t> and in number, they are about 10 million billion</a:t>
            </a:r>
          </a:p>
        </p:txBody>
      </p:sp>
      <p:sp>
        <p:nvSpPr>
          <p:cNvPr id="13" name="Rectangle 12"/>
          <p:cNvSpPr/>
          <p:nvPr/>
        </p:nvSpPr>
        <p:spPr>
          <a:xfrm>
            <a:off x="3086650" y="2208398"/>
            <a:ext cx="8957367" cy="451406"/>
          </a:xfrm>
          <a:prstGeom prst="rect">
            <a:avLst/>
          </a:prstGeom>
        </p:spPr>
        <p:txBody>
          <a:bodyPr wrap="square">
            <a:spAutoFit/>
          </a:bodyPr>
          <a:lstStyle/>
          <a:p>
            <a:pPr marL="342900" indent="-342900">
              <a:lnSpc>
                <a:spcPct val="120000"/>
              </a:lnSpc>
              <a:buFont typeface="Arial"/>
              <a:buChar char="•"/>
            </a:pPr>
            <a:r>
              <a:rPr lang="en-US" sz="2000" dirty="0">
                <a:solidFill>
                  <a:srgbClr val="FFFFFF"/>
                </a:solidFill>
                <a:latin typeface="Century Gothic"/>
                <a:cs typeface="Century Gothic"/>
              </a:rPr>
              <a:t>170,000+ years old passed down from the original mother </a:t>
            </a:r>
          </a:p>
        </p:txBody>
      </p:sp>
      <p:sp>
        <p:nvSpPr>
          <p:cNvPr id="14" name="Rectangle 13"/>
          <p:cNvSpPr/>
          <p:nvPr/>
        </p:nvSpPr>
        <p:spPr>
          <a:xfrm>
            <a:off x="1107420" y="3938348"/>
            <a:ext cx="8071440" cy="451406"/>
          </a:xfrm>
          <a:prstGeom prst="rect">
            <a:avLst/>
          </a:prstGeom>
        </p:spPr>
        <p:txBody>
          <a:bodyPr wrap="none">
            <a:spAutoFit/>
          </a:bodyPr>
          <a:lstStyle/>
          <a:p>
            <a:pPr marL="342900" indent="-342900">
              <a:lnSpc>
                <a:spcPct val="120000"/>
              </a:lnSpc>
              <a:buFont typeface="Arial"/>
              <a:buChar char="•"/>
            </a:pPr>
            <a:r>
              <a:rPr lang="en-US" sz="2000" b="1" dirty="0">
                <a:solidFill>
                  <a:srgbClr val="FFFFFF"/>
                </a:solidFill>
                <a:latin typeface="Century Gothic"/>
                <a:cs typeface="Century Gothic"/>
              </a:rPr>
              <a:t>Aging</a:t>
            </a:r>
            <a:r>
              <a:rPr lang="en-US" sz="2000" dirty="0">
                <a:solidFill>
                  <a:srgbClr val="FFFFFF"/>
                </a:solidFill>
                <a:latin typeface="Century Gothic"/>
                <a:cs typeface="Century Gothic"/>
              </a:rPr>
              <a:t> is slow degeneration in the quality of the mitochondria</a:t>
            </a:r>
          </a:p>
        </p:txBody>
      </p:sp>
      <p:sp>
        <p:nvSpPr>
          <p:cNvPr id="15" name="Rectangle 14"/>
          <p:cNvSpPr/>
          <p:nvPr/>
        </p:nvSpPr>
        <p:spPr>
          <a:xfrm>
            <a:off x="425348" y="4685801"/>
            <a:ext cx="6545382" cy="451406"/>
          </a:xfrm>
          <a:prstGeom prst="rect">
            <a:avLst/>
          </a:prstGeom>
        </p:spPr>
        <p:txBody>
          <a:bodyPr wrap="none">
            <a:spAutoFit/>
          </a:bodyPr>
          <a:lstStyle/>
          <a:p>
            <a:pPr marL="342900" indent="-342900">
              <a:lnSpc>
                <a:spcPct val="120000"/>
              </a:lnSpc>
              <a:buFont typeface="Arial"/>
              <a:buChar char="•"/>
            </a:pPr>
            <a:r>
              <a:rPr lang="en-US" sz="2000" dirty="0">
                <a:solidFill>
                  <a:srgbClr val="FFFFFF"/>
                </a:solidFill>
                <a:latin typeface="Century Gothic"/>
                <a:cs typeface="Century Gothic"/>
              </a:rPr>
              <a:t>In charge of </a:t>
            </a:r>
            <a:r>
              <a:rPr lang="en-US" sz="2000" b="1" dirty="0">
                <a:solidFill>
                  <a:srgbClr val="FFFFFF"/>
                </a:solidFill>
                <a:latin typeface="Century Gothic"/>
                <a:cs typeface="Century Gothic"/>
              </a:rPr>
              <a:t>apoptosis</a:t>
            </a:r>
            <a:r>
              <a:rPr lang="en-US" sz="2000" dirty="0">
                <a:solidFill>
                  <a:srgbClr val="FFFFFF"/>
                </a:solidFill>
                <a:latin typeface="Century Gothic"/>
                <a:cs typeface="Century Gothic"/>
              </a:rPr>
              <a:t> (programmed cell death) </a:t>
            </a:r>
          </a:p>
        </p:txBody>
      </p:sp>
      <p:pic>
        <p:nvPicPr>
          <p:cNvPr id="16" name="Picture 15" descr="Asset 2@2x.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8180040" y="3347494"/>
            <a:ext cx="3667125" cy="3173929"/>
          </a:xfrm>
          <a:prstGeom prst="rect">
            <a:avLst/>
          </a:prstGeom>
        </p:spPr>
      </p:pic>
    </p:spTree>
    <p:extLst>
      <p:ext uri="{BB962C8B-B14F-4D97-AF65-F5344CB8AC3E}">
        <p14:creationId xmlns:p14="http://schemas.microsoft.com/office/powerpoint/2010/main" val="315904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2192000" cy="6873875"/>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82823"/>
              </a:solidFill>
            </a:endParaRPr>
          </a:p>
        </p:txBody>
      </p:sp>
      <p:sp>
        <p:nvSpPr>
          <p:cNvPr id="9" name="Rectangle 8"/>
          <p:cNvSpPr/>
          <p:nvPr/>
        </p:nvSpPr>
        <p:spPr>
          <a:xfrm>
            <a:off x="5371236" y="905743"/>
            <a:ext cx="5412889" cy="582990"/>
          </a:xfrm>
          <a:prstGeom prst="rect">
            <a:avLst/>
          </a:prstGeom>
          <a:solidFill>
            <a:srgbClr val="E17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5371236" y="2321583"/>
            <a:ext cx="5600258" cy="957783"/>
          </a:xfrm>
          <a:prstGeom prst="rect">
            <a:avLst/>
          </a:prstGeom>
          <a:solidFill>
            <a:srgbClr val="E17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5371236" y="4187982"/>
            <a:ext cx="5850084" cy="971941"/>
          </a:xfrm>
          <a:prstGeom prst="rect">
            <a:avLst/>
          </a:prstGeom>
          <a:solidFill>
            <a:srgbClr val="E17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A04DBD9-DE9D-0241-95B9-D6B181B17F16}"/>
              </a:ext>
            </a:extLst>
          </p:cNvPr>
          <p:cNvSpPr>
            <a:spLocks noGrp="1"/>
          </p:cNvSpPr>
          <p:nvPr>
            <p:ph idx="1"/>
          </p:nvPr>
        </p:nvSpPr>
        <p:spPr>
          <a:xfrm>
            <a:off x="5433690" y="4260859"/>
            <a:ext cx="6211561" cy="1673213"/>
          </a:xfrm>
        </p:spPr>
        <p:txBody>
          <a:bodyPr>
            <a:normAutofit fontScale="92500" lnSpcReduction="10000"/>
          </a:bodyPr>
          <a:lstStyle/>
          <a:p>
            <a:pPr marL="0" indent="0">
              <a:lnSpc>
                <a:spcPct val="100000"/>
              </a:lnSpc>
              <a:buNone/>
            </a:pPr>
            <a:r>
              <a:rPr lang="en-US" sz="2400" b="1" dirty="0">
                <a:solidFill>
                  <a:srgbClr val="782823"/>
                </a:solidFill>
                <a:latin typeface="Century Gothic"/>
                <a:cs typeface="Century Gothic"/>
              </a:rPr>
              <a:t>2016 VP Joe Biden Precision Medicine Cancer Moonshot Initiative</a:t>
            </a:r>
          </a:p>
          <a:p>
            <a:pPr>
              <a:lnSpc>
                <a:spcPct val="200000"/>
              </a:lnSpc>
            </a:pPr>
            <a:r>
              <a:rPr lang="en-US" sz="1200" i="1" dirty="0">
                <a:solidFill>
                  <a:srgbClr val="F7CDB7"/>
                </a:solidFill>
                <a:latin typeface="Century Gothic"/>
                <a:cs typeface="Century Gothic"/>
              </a:rPr>
              <a:t>https://www.cancer.gov/research/key-initiatives/moonshot-cancer-initiative </a:t>
            </a:r>
          </a:p>
          <a:p>
            <a:pPr>
              <a:lnSpc>
                <a:spcPct val="110000"/>
              </a:lnSpc>
            </a:pPr>
            <a:r>
              <a:rPr lang="en-US" sz="1200" i="1" dirty="0">
                <a:solidFill>
                  <a:srgbClr val="F7CDB7"/>
                </a:solidFill>
                <a:latin typeface="Century Gothic"/>
                <a:cs typeface="Century Gothic"/>
              </a:rPr>
              <a:t>https://www.elsevier.com/__data/assets/pdf_file/0019/278101/PHARMA_DDD_PP_PS_WP_Immunotherapeutics_DIGITAL.pdf </a:t>
            </a:r>
          </a:p>
        </p:txBody>
      </p:sp>
      <p:pic>
        <p:nvPicPr>
          <p:cNvPr id="7" name="Picture 6" descr="White Logo.png"/>
          <p:cNvPicPr>
            <a:picLocks noChangeAspect="1"/>
          </p:cNvPicPr>
          <p:nvPr/>
        </p:nvPicPr>
        <p:blipFill>
          <a:blip r:embed="rId3" cstate="print">
            <a:alphaModFix amt="25000"/>
            <a:extLst>
              <a:ext uri="{28A0092B-C50C-407E-A947-70E740481C1C}">
                <a14:useLocalDpi xmlns:a14="http://schemas.microsoft.com/office/drawing/2010/main"/>
              </a:ext>
            </a:extLst>
          </a:blip>
          <a:stretch>
            <a:fillRect/>
          </a:stretch>
        </p:blipFill>
        <p:spPr>
          <a:xfrm>
            <a:off x="-1031797" y="2090594"/>
            <a:ext cx="5757661" cy="5757661"/>
          </a:xfrm>
          <a:prstGeom prst="rect">
            <a:avLst/>
          </a:prstGeom>
        </p:spPr>
      </p:pic>
      <p:sp>
        <p:nvSpPr>
          <p:cNvPr id="5" name="Title 1"/>
          <p:cNvSpPr txBox="1">
            <a:spLocks/>
          </p:cNvSpPr>
          <p:nvPr/>
        </p:nvSpPr>
        <p:spPr>
          <a:xfrm rot="16200000">
            <a:off x="-3847959" y="172076"/>
            <a:ext cx="10515600" cy="1802094"/>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7200" b="1" dirty="0">
                <a:solidFill>
                  <a:srgbClr val="F7CDB7"/>
                </a:solidFill>
                <a:latin typeface="Century Gothic"/>
                <a:cs typeface="Century Gothic"/>
              </a:rPr>
              <a:t>ERA OF IMMUNE</a:t>
            </a:r>
          </a:p>
          <a:p>
            <a:pPr>
              <a:lnSpc>
                <a:spcPct val="120000"/>
              </a:lnSpc>
            </a:pPr>
            <a:r>
              <a:rPr lang="en-US" sz="7200" b="1" dirty="0">
                <a:solidFill>
                  <a:srgbClr val="F7CDB7"/>
                </a:solidFill>
                <a:latin typeface="Century Gothic"/>
                <a:cs typeface="Century Gothic"/>
              </a:rPr>
              <a:t>THERAPIES</a:t>
            </a:r>
          </a:p>
        </p:txBody>
      </p:sp>
      <p:sp>
        <p:nvSpPr>
          <p:cNvPr id="12" name="TextBox 11"/>
          <p:cNvSpPr txBox="1"/>
          <p:nvPr/>
        </p:nvSpPr>
        <p:spPr>
          <a:xfrm>
            <a:off x="5433690" y="666291"/>
            <a:ext cx="5350435" cy="1384995"/>
          </a:xfrm>
          <a:prstGeom prst="rect">
            <a:avLst/>
          </a:prstGeom>
          <a:noFill/>
        </p:spPr>
        <p:txBody>
          <a:bodyPr wrap="square" rtlCol="0">
            <a:spAutoFit/>
          </a:bodyPr>
          <a:lstStyle/>
          <a:p>
            <a:pPr>
              <a:lnSpc>
                <a:spcPct val="200000"/>
              </a:lnSpc>
            </a:pPr>
            <a:r>
              <a:rPr lang="en-US" sz="2400" b="1" dirty="0">
                <a:solidFill>
                  <a:srgbClr val="782823"/>
                </a:solidFill>
                <a:latin typeface="Century Gothic"/>
                <a:cs typeface="Century Gothic"/>
              </a:rPr>
              <a:t>Dr. William Coley, MSKCC in 1920’s</a:t>
            </a:r>
          </a:p>
          <a:p>
            <a:pPr marL="171450" indent="-171450">
              <a:lnSpc>
                <a:spcPct val="200000"/>
              </a:lnSpc>
              <a:buFont typeface="Arial"/>
              <a:buChar char="•"/>
            </a:pPr>
            <a:r>
              <a:rPr lang="en-US" sz="1200" i="1" dirty="0">
                <a:solidFill>
                  <a:srgbClr val="F7CDB7"/>
                </a:solidFill>
                <a:latin typeface="Century Gothic"/>
                <a:cs typeface="Century Gothic"/>
              </a:rPr>
              <a:t>http://journals.sagepub.com/doi/full/10.1177/1010428317707764 </a:t>
            </a:r>
          </a:p>
          <a:p>
            <a:endParaRPr lang="en-US" sz="1200" dirty="0"/>
          </a:p>
        </p:txBody>
      </p:sp>
      <p:sp>
        <p:nvSpPr>
          <p:cNvPr id="13" name="TextBox 12"/>
          <p:cNvSpPr txBox="1"/>
          <p:nvPr/>
        </p:nvSpPr>
        <p:spPr>
          <a:xfrm>
            <a:off x="5433690" y="2390704"/>
            <a:ext cx="5579439" cy="1511952"/>
          </a:xfrm>
          <a:prstGeom prst="rect">
            <a:avLst/>
          </a:prstGeom>
          <a:noFill/>
        </p:spPr>
        <p:txBody>
          <a:bodyPr wrap="square" rtlCol="0">
            <a:spAutoFit/>
          </a:bodyPr>
          <a:lstStyle/>
          <a:p>
            <a:r>
              <a:rPr lang="en-US" sz="2400" b="1" dirty="0">
                <a:solidFill>
                  <a:srgbClr val="782823"/>
                </a:solidFill>
                <a:latin typeface="Century Gothic"/>
                <a:cs typeface="Century Gothic"/>
              </a:rPr>
              <a:t>Ita Wegman, MD and Rudolf Steiner, Austrian Philosopher 1920’s</a:t>
            </a:r>
          </a:p>
          <a:p>
            <a:pPr marL="171450" indent="-171450">
              <a:lnSpc>
                <a:spcPct val="250000"/>
              </a:lnSpc>
              <a:buFont typeface="Arial"/>
              <a:buChar char="•"/>
            </a:pPr>
            <a:r>
              <a:rPr lang="en-US" sz="1050" i="1" dirty="0">
                <a:solidFill>
                  <a:srgbClr val="F7CDB7"/>
                </a:solidFill>
                <a:latin typeface="Century Gothic"/>
                <a:cs typeface="Century Gothic"/>
              </a:rPr>
              <a:t>https://paam.wildapricot.org/ </a:t>
            </a:r>
          </a:p>
          <a:p>
            <a:endParaRPr lang="en-US" dirty="0"/>
          </a:p>
        </p:txBody>
      </p:sp>
    </p:spTree>
    <p:extLst>
      <p:ext uri="{BB962C8B-B14F-4D97-AF65-F5344CB8AC3E}">
        <p14:creationId xmlns:p14="http://schemas.microsoft.com/office/powerpoint/2010/main" val="2014787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
            <a:ext cx="12192000" cy="6873875"/>
          </a:xfrm>
          <a:prstGeom prst="rect">
            <a:avLst/>
          </a:prstGeom>
          <a:solidFill>
            <a:srgbClr val="D63E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82823"/>
              </a:solidFill>
            </a:endParaRPr>
          </a:p>
        </p:txBody>
      </p:sp>
      <p:sp>
        <p:nvSpPr>
          <p:cNvPr id="8" name="Rectangle 7"/>
          <p:cNvSpPr/>
          <p:nvPr/>
        </p:nvSpPr>
        <p:spPr>
          <a:xfrm rot="16200000">
            <a:off x="-2230669" y="3061024"/>
            <a:ext cx="6300297" cy="769441"/>
          </a:xfrm>
          <a:prstGeom prst="rect">
            <a:avLst/>
          </a:prstGeom>
        </p:spPr>
        <p:txBody>
          <a:bodyPr wrap="none">
            <a:spAutoFit/>
          </a:bodyPr>
          <a:lstStyle/>
          <a:p>
            <a:pPr algn="ctr">
              <a:lnSpc>
                <a:spcPct val="100000"/>
              </a:lnSpc>
            </a:pPr>
            <a:r>
              <a:rPr lang="en-US" sz="4400" b="1" dirty="0">
                <a:solidFill>
                  <a:schemeClr val="bg1"/>
                </a:solidFill>
                <a:latin typeface="Century Gothic"/>
                <a:cs typeface="Century Gothic"/>
              </a:rPr>
              <a:t>IMMUNOMODULATING</a:t>
            </a:r>
            <a:endParaRPr lang="en-US" sz="4400" dirty="0">
              <a:solidFill>
                <a:schemeClr val="bg1"/>
              </a:solidFill>
              <a:latin typeface="Century Gothic"/>
              <a:cs typeface="Century Gothic"/>
            </a:endParaRPr>
          </a:p>
        </p:txBody>
      </p:sp>
      <p:sp>
        <p:nvSpPr>
          <p:cNvPr id="11" name="Content Placeholder 2"/>
          <p:cNvSpPr txBox="1">
            <a:spLocks/>
          </p:cNvSpPr>
          <p:nvPr/>
        </p:nvSpPr>
        <p:spPr>
          <a:xfrm>
            <a:off x="2492374" y="1351090"/>
            <a:ext cx="9322007" cy="53079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i="1" dirty="0">
                <a:solidFill>
                  <a:schemeClr val="bg1"/>
                </a:solidFill>
                <a:latin typeface="Century Gothic"/>
                <a:cs typeface="Century Gothic"/>
              </a:rPr>
              <a:t>Modification of the immune response by agents that activate or suppress function</a:t>
            </a:r>
          </a:p>
          <a:p>
            <a:pPr marL="0" indent="0">
              <a:lnSpc>
                <a:spcPct val="120000"/>
              </a:lnSpc>
              <a:buNone/>
            </a:pPr>
            <a:endParaRPr lang="en-US" dirty="0">
              <a:solidFill>
                <a:schemeClr val="bg1"/>
              </a:solidFill>
              <a:latin typeface="Century Gothic"/>
              <a:cs typeface="Century Gothic"/>
            </a:endParaRPr>
          </a:p>
          <a:p>
            <a:pPr marL="0" indent="0">
              <a:lnSpc>
                <a:spcPct val="120000"/>
              </a:lnSpc>
              <a:buNone/>
            </a:pPr>
            <a:r>
              <a:rPr lang="en-US" dirty="0">
                <a:solidFill>
                  <a:schemeClr val="bg1"/>
                </a:solidFill>
                <a:latin typeface="Century Gothic"/>
                <a:cs typeface="Century Gothic"/>
              </a:rPr>
              <a:t>Synonym: Biologic response modifier--an agent that modified host responses to neoplasms by enhancing immune systems or reconstituting impaired immune mechanisms.</a:t>
            </a:r>
            <a:endParaRPr lang="en-US" sz="1800" b="1" dirty="0">
              <a:solidFill>
                <a:srgbClr val="F7CDB7"/>
              </a:solidFill>
              <a:latin typeface="Century Gothic"/>
              <a:cs typeface="Century Gothic"/>
            </a:endParaRPr>
          </a:p>
        </p:txBody>
      </p:sp>
    </p:spTree>
    <p:extLst>
      <p:ext uri="{BB962C8B-B14F-4D97-AF65-F5344CB8AC3E}">
        <p14:creationId xmlns:p14="http://schemas.microsoft.com/office/powerpoint/2010/main" val="83452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2305</TotalTime>
  <Words>3670</Words>
  <Application>Microsoft Macintosh PowerPoint</Application>
  <PresentationFormat>Widescreen</PresentationFormat>
  <Paragraphs>376</Paragraphs>
  <Slides>19</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Century Gothic</vt:lpstr>
      <vt:lpstr>CenturyGothic</vt:lpstr>
      <vt:lpstr>Helvetica</vt:lpstr>
      <vt:lpstr>Mangal</vt:lpstr>
      <vt:lpstr>Wingdings</vt:lpstr>
      <vt:lpstr>Office Theme</vt:lpstr>
      <vt:lpstr>Viscum Album Extract (Mistletoe):  Complimentary to and Enhancing of the LDN Effect</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IMMUNOMODULATING</vt:lpstr>
      <vt:lpstr>PowerPoint Presentation</vt:lpstr>
      <vt:lpstr>A LITTLE HISTORY</vt:lpstr>
      <vt:lpstr>PowerPoint Presentation</vt:lpstr>
      <vt:lpstr>PowerPoint Presentation</vt:lpstr>
      <vt:lpstr>PowerPoint Presentation</vt:lpstr>
      <vt:lpstr>PowerPoint Presentation</vt:lpstr>
      <vt:lpstr>PowerPoint Presentation</vt:lpstr>
      <vt:lpstr>WHO ARE WE?</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 the Powerhouses:  Biohacking our Mitochondria</dc:title>
  <dc:creator>Nasha Winters OTC</dc:creator>
  <cp:lastModifiedBy>Nasha Winters OTC</cp:lastModifiedBy>
  <cp:revision>161</cp:revision>
  <dcterms:created xsi:type="dcterms:W3CDTF">2018-02-14T21:43:47Z</dcterms:created>
  <dcterms:modified xsi:type="dcterms:W3CDTF">2018-06-25T01:07:50Z</dcterms:modified>
</cp:coreProperties>
</file>